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embeddedFontLst>
    <p:embeddedFont>
      <p:font typeface="Roboto" panose="02000000000000000000" pitchFamily="2"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7" roundtripDataSignature="AMtx7mhj4P0l5K7xJNwhziklMmK66Rnd2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62"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5" name="Google Shape;17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a:t>From that there it was just a matter of connecting the open practices to its origin topic.  The information from each module was threaded through the next, building on knowledge step by step.</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0" name="Google Shape;200;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a:t>From that there it was just a matter of connecting the open practices to its origin topic.  The information from each module was threaded through the next, building on knowledge step by step.</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2" name="Google Shape;222;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a:t>From that there it was just a matter of connecting the open practices to its origin topic.  The information from each module was threaded through the next, building on knowledge step by step.</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7" name="Google Shape;247;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a:t>From that there it was just a matter of connecting the open practices to its origin topic.  The information from each module was threaded through the next, building on knowledge step by step.</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2" name="Google Shape;272;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9" name="Google Shape;279;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3" name="Google Shape;293;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9" name="Google Shape;299;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a:t>In that time I have trained hundreds of people, nationally and internationally, in these areas. And in that time, my major take-away is that researchers are not as grounded in the basics of research practices as I had assumed. I have spoken to my library colleagues around the country on this, and they report on a similar experience.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a:t>In that time I have trained hundreds of people, nationally and internationally, in these areas. And in that time, my major take-away is that researchers are not as grounded in the basics of research practices as I had assumed. I have spoken to my library colleagues around the country on this, and they report on a similar experience.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
              <a:t>The RI course, could see that dedicated time did see improvements in student understanding and research practice.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a:t>All of this stewing in my head led me to this realization: I was providing an answer to a question the researchers I was training hadn’t asked. Maybe didn’t even know to ask.</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
              <a:t>What this came down to was understanding that the training I was providing was answering a question that most researchers had never asked. This meant that before I speak about Open Data, I need to lay the foundation be teaching about data. Similarly, if I want people to understand why Open Access is important for research integrity, I have to start with establishing the problems within scholarly communications.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a:t>Working closely with the RICO and had agreed to develop a digital badge in the basics of Open Science. I had experience of developing OERs and felt they were a good fit for what I wanted to achieve. I secured SATLE funding, confirmed in June, work started in Late September/October.</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8" name="Google Shape;10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a:t>I felt that if people could understand that at the heart of Open Science and RI is the friction between who creates something, who owns it, who licenses it, who gets paid and who gets credit, they would have the best chance of understanding why engaging in Open Science is important for research.</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8" name="Google Shape;128;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a:t>From that there it was just a matter of connecting the open practices to its origin topic.  The information from each module was threaded through the next, building on knowledge step by step.</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0" name="Google Shape;16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a:t>From that there it was just a matter of connecting the open practices to its origin topic.  The information from each module was threaded through the next, building on knowledge step by step.</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9" name="Google Shape;169;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19"/>
          <p:cNvGrpSpPr/>
          <p:nvPr/>
        </p:nvGrpSpPr>
        <p:grpSpPr>
          <a:xfrm>
            <a:off x="6098378" y="5"/>
            <a:ext cx="3045625" cy="2030570"/>
            <a:chOff x="6098378" y="5"/>
            <a:chExt cx="3045625" cy="2030570"/>
          </a:xfrm>
        </p:grpSpPr>
        <p:sp>
          <p:nvSpPr>
            <p:cNvPr id="11" name="Google Shape;11;p19"/>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9"/>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3;p19"/>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 name="Google Shape;14;p19"/>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15;p19"/>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6" name="Google Shape;16;p19"/>
          <p:cNvSpPr txBox="1">
            <a:spLocks noGrp="1"/>
          </p:cNvSpPr>
          <p:nvPr>
            <p:ph type="ctrTitle"/>
          </p:nvPr>
        </p:nvSpPr>
        <p:spPr>
          <a:xfrm>
            <a:off x="598100" y="1775222"/>
            <a:ext cx="8222100" cy="838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Clr>
                <a:schemeClr val="lt1"/>
              </a:buClr>
              <a:buSzPts val="4200"/>
              <a:buNone/>
              <a:defRPr sz="4200">
                <a:solidFill>
                  <a:schemeClr val="lt1"/>
                </a:solidFill>
              </a:defRPr>
            </a:lvl1pPr>
            <a:lvl2pPr lvl="1" algn="l">
              <a:lnSpc>
                <a:spcPct val="100000"/>
              </a:lnSpc>
              <a:spcBef>
                <a:spcPts val="0"/>
              </a:spcBef>
              <a:spcAft>
                <a:spcPts val="0"/>
              </a:spcAft>
              <a:buClr>
                <a:schemeClr val="lt1"/>
              </a:buClr>
              <a:buSzPts val="4200"/>
              <a:buNone/>
              <a:defRPr sz="4200">
                <a:solidFill>
                  <a:schemeClr val="lt1"/>
                </a:solidFill>
              </a:defRPr>
            </a:lvl2pPr>
            <a:lvl3pPr lvl="2" algn="l">
              <a:lnSpc>
                <a:spcPct val="100000"/>
              </a:lnSpc>
              <a:spcBef>
                <a:spcPts val="0"/>
              </a:spcBef>
              <a:spcAft>
                <a:spcPts val="0"/>
              </a:spcAft>
              <a:buClr>
                <a:schemeClr val="lt1"/>
              </a:buClr>
              <a:buSzPts val="4200"/>
              <a:buNone/>
              <a:defRPr sz="4200">
                <a:solidFill>
                  <a:schemeClr val="lt1"/>
                </a:solidFill>
              </a:defRPr>
            </a:lvl3pPr>
            <a:lvl4pPr lvl="3" algn="l">
              <a:lnSpc>
                <a:spcPct val="100000"/>
              </a:lnSpc>
              <a:spcBef>
                <a:spcPts val="0"/>
              </a:spcBef>
              <a:spcAft>
                <a:spcPts val="0"/>
              </a:spcAft>
              <a:buClr>
                <a:schemeClr val="lt1"/>
              </a:buClr>
              <a:buSzPts val="4200"/>
              <a:buNone/>
              <a:defRPr sz="4200">
                <a:solidFill>
                  <a:schemeClr val="lt1"/>
                </a:solidFill>
              </a:defRPr>
            </a:lvl4pPr>
            <a:lvl5pPr lvl="4" algn="l">
              <a:lnSpc>
                <a:spcPct val="100000"/>
              </a:lnSpc>
              <a:spcBef>
                <a:spcPts val="0"/>
              </a:spcBef>
              <a:spcAft>
                <a:spcPts val="0"/>
              </a:spcAft>
              <a:buClr>
                <a:schemeClr val="lt1"/>
              </a:buClr>
              <a:buSzPts val="4200"/>
              <a:buNone/>
              <a:defRPr sz="4200">
                <a:solidFill>
                  <a:schemeClr val="lt1"/>
                </a:solidFill>
              </a:defRPr>
            </a:lvl5pPr>
            <a:lvl6pPr lvl="5" algn="l">
              <a:lnSpc>
                <a:spcPct val="100000"/>
              </a:lnSpc>
              <a:spcBef>
                <a:spcPts val="0"/>
              </a:spcBef>
              <a:spcAft>
                <a:spcPts val="0"/>
              </a:spcAft>
              <a:buClr>
                <a:schemeClr val="lt1"/>
              </a:buClr>
              <a:buSzPts val="4200"/>
              <a:buNone/>
              <a:defRPr sz="4200">
                <a:solidFill>
                  <a:schemeClr val="lt1"/>
                </a:solidFill>
              </a:defRPr>
            </a:lvl6pPr>
            <a:lvl7pPr lvl="6" algn="l">
              <a:lnSpc>
                <a:spcPct val="100000"/>
              </a:lnSpc>
              <a:spcBef>
                <a:spcPts val="0"/>
              </a:spcBef>
              <a:spcAft>
                <a:spcPts val="0"/>
              </a:spcAft>
              <a:buClr>
                <a:schemeClr val="lt1"/>
              </a:buClr>
              <a:buSzPts val="4200"/>
              <a:buNone/>
              <a:defRPr sz="4200">
                <a:solidFill>
                  <a:schemeClr val="lt1"/>
                </a:solidFill>
              </a:defRPr>
            </a:lvl7pPr>
            <a:lvl8pPr lvl="7" algn="l">
              <a:lnSpc>
                <a:spcPct val="100000"/>
              </a:lnSpc>
              <a:spcBef>
                <a:spcPts val="0"/>
              </a:spcBef>
              <a:spcAft>
                <a:spcPts val="0"/>
              </a:spcAft>
              <a:buClr>
                <a:schemeClr val="lt1"/>
              </a:buClr>
              <a:buSzPts val="4200"/>
              <a:buNone/>
              <a:defRPr sz="4200">
                <a:solidFill>
                  <a:schemeClr val="lt1"/>
                </a:solidFill>
              </a:defRPr>
            </a:lvl8pPr>
            <a:lvl9pPr lvl="8" algn="l">
              <a:lnSpc>
                <a:spcPct val="100000"/>
              </a:lnSpc>
              <a:spcBef>
                <a:spcPts val="0"/>
              </a:spcBef>
              <a:spcAft>
                <a:spcPts val="0"/>
              </a:spcAft>
              <a:buClr>
                <a:schemeClr val="lt1"/>
              </a:buClr>
              <a:buSzPts val="4200"/>
              <a:buNone/>
              <a:defRPr sz="4200">
                <a:solidFill>
                  <a:schemeClr val="lt1"/>
                </a:solidFill>
              </a:defRPr>
            </a:lvl9pPr>
          </a:lstStyle>
          <a:p>
            <a:endParaRPr/>
          </a:p>
        </p:txBody>
      </p:sp>
      <p:sp>
        <p:nvSpPr>
          <p:cNvPr id="17" name="Google Shape;17;p19"/>
          <p:cNvSpPr txBox="1">
            <a:spLocks noGrp="1"/>
          </p:cNvSpPr>
          <p:nvPr>
            <p:ph type="subTitle" idx="1"/>
          </p:nvPr>
        </p:nvSpPr>
        <p:spPr>
          <a:xfrm>
            <a:off x="598088" y="2715913"/>
            <a:ext cx="8222100" cy="432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2100"/>
              <a:buNone/>
              <a:defRPr sz="2100">
                <a:solidFill>
                  <a:schemeClr val="lt1"/>
                </a:solidFill>
              </a:defRPr>
            </a:lvl1pPr>
            <a:lvl2pPr lvl="1" algn="l">
              <a:lnSpc>
                <a:spcPct val="100000"/>
              </a:lnSpc>
              <a:spcBef>
                <a:spcPts val="0"/>
              </a:spcBef>
              <a:spcAft>
                <a:spcPts val="0"/>
              </a:spcAft>
              <a:buClr>
                <a:schemeClr val="lt1"/>
              </a:buClr>
              <a:buSzPts val="2100"/>
              <a:buNone/>
              <a:defRPr sz="2100">
                <a:solidFill>
                  <a:schemeClr val="lt1"/>
                </a:solidFill>
              </a:defRPr>
            </a:lvl2pPr>
            <a:lvl3pPr lvl="2" algn="l">
              <a:lnSpc>
                <a:spcPct val="100000"/>
              </a:lnSpc>
              <a:spcBef>
                <a:spcPts val="0"/>
              </a:spcBef>
              <a:spcAft>
                <a:spcPts val="0"/>
              </a:spcAft>
              <a:buClr>
                <a:schemeClr val="lt1"/>
              </a:buClr>
              <a:buSzPts val="2100"/>
              <a:buNone/>
              <a:defRPr sz="2100">
                <a:solidFill>
                  <a:schemeClr val="lt1"/>
                </a:solidFill>
              </a:defRPr>
            </a:lvl3pPr>
            <a:lvl4pPr lvl="3" algn="l">
              <a:lnSpc>
                <a:spcPct val="100000"/>
              </a:lnSpc>
              <a:spcBef>
                <a:spcPts val="0"/>
              </a:spcBef>
              <a:spcAft>
                <a:spcPts val="0"/>
              </a:spcAft>
              <a:buClr>
                <a:schemeClr val="lt1"/>
              </a:buClr>
              <a:buSzPts val="2100"/>
              <a:buNone/>
              <a:defRPr sz="2100">
                <a:solidFill>
                  <a:schemeClr val="lt1"/>
                </a:solidFill>
              </a:defRPr>
            </a:lvl4pPr>
            <a:lvl5pPr lvl="4" algn="l">
              <a:lnSpc>
                <a:spcPct val="100000"/>
              </a:lnSpc>
              <a:spcBef>
                <a:spcPts val="0"/>
              </a:spcBef>
              <a:spcAft>
                <a:spcPts val="0"/>
              </a:spcAft>
              <a:buClr>
                <a:schemeClr val="lt1"/>
              </a:buClr>
              <a:buSzPts val="2100"/>
              <a:buNone/>
              <a:defRPr sz="2100">
                <a:solidFill>
                  <a:schemeClr val="lt1"/>
                </a:solidFill>
              </a:defRPr>
            </a:lvl5pPr>
            <a:lvl6pPr lvl="5" algn="l">
              <a:lnSpc>
                <a:spcPct val="100000"/>
              </a:lnSpc>
              <a:spcBef>
                <a:spcPts val="0"/>
              </a:spcBef>
              <a:spcAft>
                <a:spcPts val="0"/>
              </a:spcAft>
              <a:buClr>
                <a:schemeClr val="lt1"/>
              </a:buClr>
              <a:buSzPts val="2100"/>
              <a:buNone/>
              <a:defRPr sz="2100">
                <a:solidFill>
                  <a:schemeClr val="lt1"/>
                </a:solidFill>
              </a:defRPr>
            </a:lvl6pPr>
            <a:lvl7pPr lvl="6" algn="l">
              <a:lnSpc>
                <a:spcPct val="100000"/>
              </a:lnSpc>
              <a:spcBef>
                <a:spcPts val="0"/>
              </a:spcBef>
              <a:spcAft>
                <a:spcPts val="0"/>
              </a:spcAft>
              <a:buClr>
                <a:schemeClr val="lt1"/>
              </a:buClr>
              <a:buSzPts val="2100"/>
              <a:buNone/>
              <a:defRPr sz="2100">
                <a:solidFill>
                  <a:schemeClr val="lt1"/>
                </a:solidFill>
              </a:defRPr>
            </a:lvl7pPr>
            <a:lvl8pPr lvl="7" algn="l">
              <a:lnSpc>
                <a:spcPct val="100000"/>
              </a:lnSpc>
              <a:spcBef>
                <a:spcPts val="0"/>
              </a:spcBef>
              <a:spcAft>
                <a:spcPts val="0"/>
              </a:spcAft>
              <a:buClr>
                <a:schemeClr val="lt1"/>
              </a:buClr>
              <a:buSzPts val="2100"/>
              <a:buNone/>
              <a:defRPr sz="2100">
                <a:solidFill>
                  <a:schemeClr val="lt1"/>
                </a:solidFill>
              </a:defRPr>
            </a:lvl8pPr>
            <a:lvl9pPr lvl="8" algn="l">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19"/>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9"/>
        <p:cNvGrpSpPr/>
        <p:nvPr/>
      </p:nvGrpSpPr>
      <p:grpSpPr>
        <a:xfrm>
          <a:off x="0" y="0"/>
          <a:ext cx="0" cy="0"/>
          <a:chOff x="0" y="0"/>
          <a:chExt cx="0" cy="0"/>
        </a:xfrm>
      </p:grpSpPr>
      <p:sp>
        <p:nvSpPr>
          <p:cNvPr id="20" name="Google Shape;20;p20"/>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21" name="Google Shape;21;p20"/>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22" name="Google Shape;22;p20"/>
          <p:cNvSpPr txBox="1">
            <a:spLocks noGrp="1"/>
          </p:cNvSpPr>
          <p:nvPr>
            <p:ph type="title"/>
          </p:nvPr>
        </p:nvSpPr>
        <p:spPr>
          <a:xfrm>
            <a:off x="265500" y="1151100"/>
            <a:ext cx="4045200" cy="1564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23" name="Google Shape;23;p20"/>
          <p:cNvSpPr txBox="1">
            <a:spLocks noGrp="1"/>
          </p:cNvSpPr>
          <p:nvPr>
            <p:ph type="subTitle" idx="1"/>
          </p:nvPr>
        </p:nvSpPr>
        <p:spPr>
          <a:xfrm>
            <a:off x="265500" y="2769001"/>
            <a:ext cx="4045200" cy="1269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24" name="Google Shape;24;p20"/>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25" name="Google Shape;25;p20"/>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2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28" name="Google Shape;28;p2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9"/>
        <p:cNvGrpSpPr/>
        <p:nvPr/>
      </p:nvGrpSpPr>
      <p:grpSpPr>
        <a:xfrm>
          <a:off x="0" y="0"/>
          <a:ext cx="0" cy="0"/>
          <a:chOff x="0" y="0"/>
          <a:chExt cx="0" cy="0"/>
        </a:xfrm>
      </p:grpSpPr>
      <p:grpSp>
        <p:nvGrpSpPr>
          <p:cNvPr id="30" name="Google Shape;30;p22"/>
          <p:cNvGrpSpPr/>
          <p:nvPr/>
        </p:nvGrpSpPr>
        <p:grpSpPr>
          <a:xfrm>
            <a:off x="0" y="3903669"/>
            <a:ext cx="9144000" cy="1239925"/>
            <a:chOff x="0" y="3903669"/>
            <a:chExt cx="9144000" cy="1239925"/>
          </a:xfrm>
        </p:grpSpPr>
        <p:sp>
          <p:nvSpPr>
            <p:cNvPr id="31" name="Google Shape;31;p22"/>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 name="Google Shape;32;p22"/>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3;p22"/>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 name="Google Shape;34;p22"/>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 name="Google Shape;35;p22"/>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6" name="Google Shape;36;p22"/>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37" name="Google Shape;37;p22"/>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38" name="Google Shape;38;p22"/>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9"/>
        <p:cNvGrpSpPr/>
        <p:nvPr/>
      </p:nvGrpSpPr>
      <p:grpSpPr>
        <a:xfrm>
          <a:off x="0" y="0"/>
          <a:ext cx="0" cy="0"/>
          <a:chOff x="0" y="0"/>
          <a:chExt cx="0" cy="0"/>
        </a:xfrm>
      </p:grpSpPr>
      <p:sp>
        <p:nvSpPr>
          <p:cNvPr id="40" name="Google Shape;40;p23"/>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41" name="Google Shape;41;p23"/>
          <p:cNvSpPr txBox="1">
            <a:spLocks noGrp="1"/>
          </p:cNvSpPr>
          <p:nvPr>
            <p:ph type="body" idx="1"/>
          </p:nvPr>
        </p:nvSpPr>
        <p:spPr>
          <a:xfrm>
            <a:off x="311700" y="1229975"/>
            <a:ext cx="3999900" cy="3339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42" name="Google Shape;42;p23"/>
          <p:cNvSpPr txBox="1">
            <a:spLocks noGrp="1"/>
          </p:cNvSpPr>
          <p:nvPr>
            <p:ph type="body" idx="2"/>
          </p:nvPr>
        </p:nvSpPr>
        <p:spPr>
          <a:xfrm>
            <a:off x="4832400" y="1229975"/>
            <a:ext cx="3999900" cy="3339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43" name="Google Shape;43;p23"/>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4"/>
        <p:cNvGrpSpPr/>
        <p:nvPr/>
      </p:nvGrpSpPr>
      <p:grpSpPr>
        <a:xfrm>
          <a:off x="0" y="0"/>
          <a:ext cx="0" cy="0"/>
          <a:chOff x="0" y="0"/>
          <a:chExt cx="0" cy="0"/>
        </a:xfrm>
      </p:grpSpPr>
      <p:sp>
        <p:nvSpPr>
          <p:cNvPr id="45" name="Google Shape;45;p24"/>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6" name="Google Shape;46;p24"/>
          <p:cNvSpPr txBox="1">
            <a:spLocks noGrp="1"/>
          </p:cNvSpPr>
          <p:nvPr>
            <p:ph type="body" idx="1"/>
          </p:nvPr>
        </p:nvSpPr>
        <p:spPr>
          <a:xfrm>
            <a:off x="311700" y="1465804"/>
            <a:ext cx="2808000" cy="31032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47" name="Google Shape;47;p24"/>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48"/>
        <p:cNvGrpSpPr/>
        <p:nvPr/>
      </p:nvGrpSpPr>
      <p:grpSpPr>
        <a:xfrm>
          <a:off x="0" y="0"/>
          <a:ext cx="0" cy="0"/>
          <a:chOff x="0" y="0"/>
          <a:chExt cx="0" cy="0"/>
        </a:xfrm>
      </p:grpSpPr>
      <p:grpSp>
        <p:nvGrpSpPr>
          <p:cNvPr id="49" name="Google Shape;49;p25"/>
          <p:cNvGrpSpPr/>
          <p:nvPr/>
        </p:nvGrpSpPr>
        <p:grpSpPr>
          <a:xfrm>
            <a:off x="6098378" y="5"/>
            <a:ext cx="3045625" cy="2030570"/>
            <a:chOff x="6098378" y="5"/>
            <a:chExt cx="3045625" cy="2030570"/>
          </a:xfrm>
        </p:grpSpPr>
        <p:sp>
          <p:nvSpPr>
            <p:cNvPr id="50" name="Google Shape;50;p25"/>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 name="Google Shape;51;p25"/>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 name="Google Shape;52;p25"/>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25"/>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25"/>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5" name="Google Shape;55;p25"/>
          <p:cNvSpPr txBox="1">
            <a:spLocks noGrp="1"/>
          </p:cNvSpPr>
          <p:nvPr>
            <p:ph type="title"/>
          </p:nvPr>
        </p:nvSpPr>
        <p:spPr>
          <a:xfrm>
            <a:off x="490250" y="526350"/>
            <a:ext cx="56187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56" name="Google Shape;56;p25"/>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7"/>
        <p:cNvGrpSpPr/>
        <p:nvPr/>
      </p:nvGrpSpPr>
      <p:grpSpPr>
        <a:xfrm>
          <a:off x="0" y="0"/>
          <a:ext cx="0" cy="0"/>
          <a:chOff x="0" y="0"/>
          <a:chExt cx="0" cy="0"/>
        </a:xfrm>
      </p:grpSpPr>
      <p:sp>
        <p:nvSpPr>
          <p:cNvPr id="58" name="Google Shape;58;p26"/>
          <p:cNvSpPr txBox="1">
            <a:spLocks noGrp="1"/>
          </p:cNvSpPr>
          <p:nvPr>
            <p:ph type="body" idx="1"/>
          </p:nvPr>
        </p:nvSpPr>
        <p:spPr>
          <a:xfrm>
            <a:off x="319500" y="4230575"/>
            <a:ext cx="5998800" cy="5988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59" name="Google Shape;59;p26"/>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0"/>
        <p:cNvGrpSpPr/>
        <p:nvPr/>
      </p:nvGrpSpPr>
      <p:grpSpPr>
        <a:xfrm>
          <a:off x="0" y="0"/>
          <a:ext cx="0" cy="0"/>
          <a:chOff x="0" y="0"/>
          <a:chExt cx="0" cy="0"/>
        </a:xfrm>
      </p:grpSpPr>
      <p:grpSp>
        <p:nvGrpSpPr>
          <p:cNvPr id="61" name="Google Shape;61;p27"/>
          <p:cNvGrpSpPr/>
          <p:nvPr/>
        </p:nvGrpSpPr>
        <p:grpSpPr>
          <a:xfrm>
            <a:off x="6098378" y="5"/>
            <a:ext cx="3045625" cy="2030570"/>
            <a:chOff x="6098378" y="5"/>
            <a:chExt cx="3045625" cy="2030570"/>
          </a:xfrm>
        </p:grpSpPr>
        <p:sp>
          <p:nvSpPr>
            <p:cNvPr id="62" name="Google Shape;62;p27"/>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 name="Google Shape;63;p27"/>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 name="Google Shape;64;p27"/>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 name="Google Shape;65;p27"/>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 name="Google Shape;66;p27"/>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67" name="Google Shape;67;p27"/>
          <p:cNvSpPr txBox="1">
            <a:spLocks noGrp="1"/>
          </p:cNvSpPr>
          <p:nvPr>
            <p:ph type="title" hasCustomPrompt="1"/>
          </p:nvPr>
        </p:nvSpPr>
        <p:spPr>
          <a:xfrm>
            <a:off x="311700" y="1256050"/>
            <a:ext cx="8520600" cy="2030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lt1"/>
              </a:buClr>
              <a:buSzPts val="12000"/>
              <a:buNone/>
              <a:defRPr sz="12000">
                <a:solidFill>
                  <a:schemeClr val="lt1"/>
                </a:solidFill>
              </a:defRPr>
            </a:lvl1pPr>
            <a:lvl2pPr lvl="1" algn="ctr">
              <a:lnSpc>
                <a:spcPct val="100000"/>
              </a:lnSpc>
              <a:spcBef>
                <a:spcPts val="0"/>
              </a:spcBef>
              <a:spcAft>
                <a:spcPts val="0"/>
              </a:spcAft>
              <a:buClr>
                <a:schemeClr val="lt1"/>
              </a:buClr>
              <a:buSzPts val="12000"/>
              <a:buNone/>
              <a:defRPr sz="12000">
                <a:solidFill>
                  <a:schemeClr val="lt1"/>
                </a:solidFill>
              </a:defRPr>
            </a:lvl2pPr>
            <a:lvl3pPr lvl="2" algn="ctr">
              <a:lnSpc>
                <a:spcPct val="100000"/>
              </a:lnSpc>
              <a:spcBef>
                <a:spcPts val="0"/>
              </a:spcBef>
              <a:spcAft>
                <a:spcPts val="0"/>
              </a:spcAft>
              <a:buClr>
                <a:schemeClr val="lt1"/>
              </a:buClr>
              <a:buSzPts val="12000"/>
              <a:buNone/>
              <a:defRPr sz="12000">
                <a:solidFill>
                  <a:schemeClr val="lt1"/>
                </a:solidFill>
              </a:defRPr>
            </a:lvl3pPr>
            <a:lvl4pPr lvl="3" algn="ctr">
              <a:lnSpc>
                <a:spcPct val="100000"/>
              </a:lnSpc>
              <a:spcBef>
                <a:spcPts val="0"/>
              </a:spcBef>
              <a:spcAft>
                <a:spcPts val="0"/>
              </a:spcAft>
              <a:buClr>
                <a:schemeClr val="lt1"/>
              </a:buClr>
              <a:buSzPts val="12000"/>
              <a:buNone/>
              <a:defRPr sz="12000">
                <a:solidFill>
                  <a:schemeClr val="lt1"/>
                </a:solidFill>
              </a:defRPr>
            </a:lvl4pPr>
            <a:lvl5pPr lvl="4" algn="ctr">
              <a:lnSpc>
                <a:spcPct val="100000"/>
              </a:lnSpc>
              <a:spcBef>
                <a:spcPts val="0"/>
              </a:spcBef>
              <a:spcAft>
                <a:spcPts val="0"/>
              </a:spcAft>
              <a:buClr>
                <a:schemeClr val="lt1"/>
              </a:buClr>
              <a:buSzPts val="12000"/>
              <a:buNone/>
              <a:defRPr sz="12000">
                <a:solidFill>
                  <a:schemeClr val="lt1"/>
                </a:solidFill>
              </a:defRPr>
            </a:lvl5pPr>
            <a:lvl6pPr lvl="5" algn="ctr">
              <a:lnSpc>
                <a:spcPct val="100000"/>
              </a:lnSpc>
              <a:spcBef>
                <a:spcPts val="0"/>
              </a:spcBef>
              <a:spcAft>
                <a:spcPts val="0"/>
              </a:spcAft>
              <a:buClr>
                <a:schemeClr val="lt1"/>
              </a:buClr>
              <a:buSzPts val="12000"/>
              <a:buNone/>
              <a:defRPr sz="12000">
                <a:solidFill>
                  <a:schemeClr val="lt1"/>
                </a:solidFill>
              </a:defRPr>
            </a:lvl6pPr>
            <a:lvl7pPr lvl="6" algn="ctr">
              <a:lnSpc>
                <a:spcPct val="100000"/>
              </a:lnSpc>
              <a:spcBef>
                <a:spcPts val="0"/>
              </a:spcBef>
              <a:spcAft>
                <a:spcPts val="0"/>
              </a:spcAft>
              <a:buClr>
                <a:schemeClr val="lt1"/>
              </a:buClr>
              <a:buSzPts val="12000"/>
              <a:buNone/>
              <a:defRPr sz="12000">
                <a:solidFill>
                  <a:schemeClr val="lt1"/>
                </a:solidFill>
              </a:defRPr>
            </a:lvl7pPr>
            <a:lvl8pPr lvl="7" algn="ctr">
              <a:lnSpc>
                <a:spcPct val="100000"/>
              </a:lnSpc>
              <a:spcBef>
                <a:spcPts val="0"/>
              </a:spcBef>
              <a:spcAft>
                <a:spcPts val="0"/>
              </a:spcAft>
              <a:buClr>
                <a:schemeClr val="lt1"/>
              </a:buClr>
              <a:buSzPts val="12000"/>
              <a:buNone/>
              <a:defRPr sz="12000">
                <a:solidFill>
                  <a:schemeClr val="lt1"/>
                </a:solidFill>
              </a:defRPr>
            </a:lvl8pPr>
            <a:lvl9pPr lvl="8" algn="ctr">
              <a:lnSpc>
                <a:spcPct val="100000"/>
              </a:lnSpc>
              <a:spcBef>
                <a:spcPts val="0"/>
              </a:spcBef>
              <a:spcAft>
                <a:spcPts val="0"/>
              </a:spcAft>
              <a:buClr>
                <a:schemeClr val="lt1"/>
              </a:buClr>
              <a:buSzPts val="12000"/>
              <a:buNone/>
              <a:defRPr sz="12000">
                <a:solidFill>
                  <a:schemeClr val="lt1"/>
                </a:solidFill>
              </a:defRPr>
            </a:lvl9pPr>
          </a:lstStyle>
          <a:p>
            <a:r>
              <a:t>xx%</a:t>
            </a:r>
          </a:p>
        </p:txBody>
      </p:sp>
      <p:sp>
        <p:nvSpPr>
          <p:cNvPr id="68" name="Google Shape;68;p27"/>
          <p:cNvSpPr txBox="1">
            <a:spLocks noGrp="1"/>
          </p:cNvSpPr>
          <p:nvPr>
            <p:ph type="body" idx="1"/>
          </p:nvPr>
        </p:nvSpPr>
        <p:spPr>
          <a:xfrm>
            <a:off x="311700" y="3369225"/>
            <a:ext cx="8520600" cy="12819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Clr>
                <a:schemeClr val="lt1"/>
              </a:buClr>
              <a:buSzPts val="1800"/>
              <a:buChar char="●"/>
              <a:defRPr>
                <a:solidFill>
                  <a:schemeClr val="lt1"/>
                </a:solidFill>
              </a:defRPr>
            </a:lvl1pPr>
            <a:lvl2pPr marL="914400" lvl="1" indent="-317500" algn="ctr">
              <a:lnSpc>
                <a:spcPct val="115000"/>
              </a:lnSpc>
              <a:spcBef>
                <a:spcPts val="1600"/>
              </a:spcBef>
              <a:spcAft>
                <a:spcPts val="0"/>
              </a:spcAft>
              <a:buClr>
                <a:schemeClr val="lt1"/>
              </a:buClr>
              <a:buSzPts val="1400"/>
              <a:buChar char="○"/>
              <a:defRPr>
                <a:solidFill>
                  <a:schemeClr val="lt1"/>
                </a:solidFill>
              </a:defRPr>
            </a:lvl2pPr>
            <a:lvl3pPr marL="1371600" lvl="2" indent="-317500" algn="ctr">
              <a:lnSpc>
                <a:spcPct val="115000"/>
              </a:lnSpc>
              <a:spcBef>
                <a:spcPts val="1600"/>
              </a:spcBef>
              <a:spcAft>
                <a:spcPts val="0"/>
              </a:spcAft>
              <a:buClr>
                <a:schemeClr val="lt1"/>
              </a:buClr>
              <a:buSzPts val="1400"/>
              <a:buChar char="■"/>
              <a:defRPr>
                <a:solidFill>
                  <a:schemeClr val="lt1"/>
                </a:solidFill>
              </a:defRPr>
            </a:lvl3pPr>
            <a:lvl4pPr marL="1828800" lvl="3" indent="-317500" algn="ctr">
              <a:lnSpc>
                <a:spcPct val="115000"/>
              </a:lnSpc>
              <a:spcBef>
                <a:spcPts val="1600"/>
              </a:spcBef>
              <a:spcAft>
                <a:spcPts val="0"/>
              </a:spcAft>
              <a:buClr>
                <a:schemeClr val="lt1"/>
              </a:buClr>
              <a:buSzPts val="1400"/>
              <a:buChar char="●"/>
              <a:defRPr>
                <a:solidFill>
                  <a:schemeClr val="lt1"/>
                </a:solidFill>
              </a:defRPr>
            </a:lvl4pPr>
            <a:lvl5pPr marL="2286000" lvl="4" indent="-317500" algn="ctr">
              <a:lnSpc>
                <a:spcPct val="115000"/>
              </a:lnSpc>
              <a:spcBef>
                <a:spcPts val="1600"/>
              </a:spcBef>
              <a:spcAft>
                <a:spcPts val="0"/>
              </a:spcAft>
              <a:buClr>
                <a:schemeClr val="lt1"/>
              </a:buClr>
              <a:buSzPts val="1400"/>
              <a:buChar char="○"/>
              <a:defRPr>
                <a:solidFill>
                  <a:schemeClr val="lt1"/>
                </a:solidFill>
              </a:defRPr>
            </a:lvl5pPr>
            <a:lvl6pPr marL="2743200" lvl="5" indent="-317500" algn="ctr">
              <a:lnSpc>
                <a:spcPct val="115000"/>
              </a:lnSpc>
              <a:spcBef>
                <a:spcPts val="1600"/>
              </a:spcBef>
              <a:spcAft>
                <a:spcPts val="0"/>
              </a:spcAft>
              <a:buClr>
                <a:schemeClr val="lt1"/>
              </a:buClr>
              <a:buSzPts val="1400"/>
              <a:buChar char="■"/>
              <a:defRPr>
                <a:solidFill>
                  <a:schemeClr val="lt1"/>
                </a:solidFill>
              </a:defRPr>
            </a:lvl6pPr>
            <a:lvl7pPr marL="3200400" lvl="6" indent="-317500" algn="ctr">
              <a:lnSpc>
                <a:spcPct val="115000"/>
              </a:lnSpc>
              <a:spcBef>
                <a:spcPts val="1600"/>
              </a:spcBef>
              <a:spcAft>
                <a:spcPts val="0"/>
              </a:spcAft>
              <a:buClr>
                <a:schemeClr val="lt1"/>
              </a:buClr>
              <a:buSzPts val="1400"/>
              <a:buChar char="●"/>
              <a:defRPr>
                <a:solidFill>
                  <a:schemeClr val="lt1"/>
                </a:solidFill>
              </a:defRPr>
            </a:lvl7pPr>
            <a:lvl8pPr marL="3657600" lvl="7" indent="-317500" algn="ctr">
              <a:lnSpc>
                <a:spcPct val="115000"/>
              </a:lnSpc>
              <a:spcBef>
                <a:spcPts val="1600"/>
              </a:spcBef>
              <a:spcAft>
                <a:spcPts val="0"/>
              </a:spcAft>
              <a:buClr>
                <a:schemeClr val="lt1"/>
              </a:buClr>
              <a:buSzPts val="1400"/>
              <a:buChar char="○"/>
              <a:defRPr>
                <a:solidFill>
                  <a:schemeClr val="lt1"/>
                </a:solidFill>
              </a:defRPr>
            </a:lvl8pPr>
            <a:lvl9pPr marL="4114800" lvl="8" indent="-317500" algn="ctr">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69" name="Google Shape;69;p27"/>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8"/>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3000"/>
              <a:buFont typeface="Roboto"/>
              <a:buNone/>
              <a:defRPr sz="3000" b="0" i="0" u="none" strike="noStrike" cap="none">
                <a:solidFill>
                  <a:schemeClr val="dk1"/>
                </a:solidFill>
                <a:latin typeface="Roboto"/>
                <a:ea typeface="Roboto"/>
                <a:cs typeface="Roboto"/>
                <a:sym typeface="Roboto"/>
              </a:defRPr>
            </a:lvl1pPr>
            <a:lvl2pPr marR="0" lvl="1" algn="l" rtl="0">
              <a:lnSpc>
                <a:spcPct val="100000"/>
              </a:lnSpc>
              <a:spcBef>
                <a:spcPts val="0"/>
              </a:spcBef>
              <a:spcAft>
                <a:spcPts val="0"/>
              </a:spcAft>
              <a:buClr>
                <a:schemeClr val="dk1"/>
              </a:buClr>
              <a:buSzPts val="3000"/>
              <a:buFont typeface="Roboto"/>
              <a:buNone/>
              <a:defRPr sz="3000" b="0" i="0" u="none" strike="noStrike" cap="none">
                <a:solidFill>
                  <a:schemeClr val="dk1"/>
                </a:solidFill>
                <a:latin typeface="Roboto"/>
                <a:ea typeface="Roboto"/>
                <a:cs typeface="Roboto"/>
                <a:sym typeface="Roboto"/>
              </a:defRPr>
            </a:lvl2pPr>
            <a:lvl3pPr marR="0" lvl="2" algn="l" rtl="0">
              <a:lnSpc>
                <a:spcPct val="100000"/>
              </a:lnSpc>
              <a:spcBef>
                <a:spcPts val="0"/>
              </a:spcBef>
              <a:spcAft>
                <a:spcPts val="0"/>
              </a:spcAft>
              <a:buClr>
                <a:schemeClr val="dk1"/>
              </a:buClr>
              <a:buSzPts val="3000"/>
              <a:buFont typeface="Roboto"/>
              <a:buNone/>
              <a:defRPr sz="3000" b="0" i="0" u="none" strike="noStrike" cap="none">
                <a:solidFill>
                  <a:schemeClr val="dk1"/>
                </a:solidFill>
                <a:latin typeface="Roboto"/>
                <a:ea typeface="Roboto"/>
                <a:cs typeface="Roboto"/>
                <a:sym typeface="Roboto"/>
              </a:defRPr>
            </a:lvl3pPr>
            <a:lvl4pPr marR="0" lvl="3" algn="l" rtl="0">
              <a:lnSpc>
                <a:spcPct val="100000"/>
              </a:lnSpc>
              <a:spcBef>
                <a:spcPts val="0"/>
              </a:spcBef>
              <a:spcAft>
                <a:spcPts val="0"/>
              </a:spcAft>
              <a:buClr>
                <a:schemeClr val="dk1"/>
              </a:buClr>
              <a:buSzPts val="3000"/>
              <a:buFont typeface="Roboto"/>
              <a:buNone/>
              <a:defRPr sz="3000" b="0" i="0" u="none" strike="noStrike" cap="none">
                <a:solidFill>
                  <a:schemeClr val="dk1"/>
                </a:solidFill>
                <a:latin typeface="Roboto"/>
                <a:ea typeface="Roboto"/>
                <a:cs typeface="Roboto"/>
                <a:sym typeface="Roboto"/>
              </a:defRPr>
            </a:lvl4pPr>
            <a:lvl5pPr marR="0" lvl="4" algn="l" rtl="0">
              <a:lnSpc>
                <a:spcPct val="100000"/>
              </a:lnSpc>
              <a:spcBef>
                <a:spcPts val="0"/>
              </a:spcBef>
              <a:spcAft>
                <a:spcPts val="0"/>
              </a:spcAft>
              <a:buClr>
                <a:schemeClr val="dk1"/>
              </a:buClr>
              <a:buSzPts val="3000"/>
              <a:buFont typeface="Roboto"/>
              <a:buNone/>
              <a:defRPr sz="3000" b="0" i="0" u="none" strike="noStrike" cap="none">
                <a:solidFill>
                  <a:schemeClr val="dk1"/>
                </a:solidFill>
                <a:latin typeface="Roboto"/>
                <a:ea typeface="Roboto"/>
                <a:cs typeface="Roboto"/>
                <a:sym typeface="Roboto"/>
              </a:defRPr>
            </a:lvl5pPr>
            <a:lvl6pPr marR="0" lvl="5" algn="l" rtl="0">
              <a:lnSpc>
                <a:spcPct val="100000"/>
              </a:lnSpc>
              <a:spcBef>
                <a:spcPts val="0"/>
              </a:spcBef>
              <a:spcAft>
                <a:spcPts val="0"/>
              </a:spcAft>
              <a:buClr>
                <a:schemeClr val="dk1"/>
              </a:buClr>
              <a:buSzPts val="3000"/>
              <a:buFont typeface="Roboto"/>
              <a:buNone/>
              <a:defRPr sz="3000" b="0" i="0" u="none" strike="noStrike" cap="none">
                <a:solidFill>
                  <a:schemeClr val="dk1"/>
                </a:solidFill>
                <a:latin typeface="Roboto"/>
                <a:ea typeface="Roboto"/>
                <a:cs typeface="Roboto"/>
                <a:sym typeface="Roboto"/>
              </a:defRPr>
            </a:lvl6pPr>
            <a:lvl7pPr marR="0" lvl="6" algn="l" rtl="0">
              <a:lnSpc>
                <a:spcPct val="100000"/>
              </a:lnSpc>
              <a:spcBef>
                <a:spcPts val="0"/>
              </a:spcBef>
              <a:spcAft>
                <a:spcPts val="0"/>
              </a:spcAft>
              <a:buClr>
                <a:schemeClr val="dk1"/>
              </a:buClr>
              <a:buSzPts val="3000"/>
              <a:buFont typeface="Roboto"/>
              <a:buNone/>
              <a:defRPr sz="3000" b="0" i="0" u="none" strike="noStrike" cap="none">
                <a:solidFill>
                  <a:schemeClr val="dk1"/>
                </a:solidFill>
                <a:latin typeface="Roboto"/>
                <a:ea typeface="Roboto"/>
                <a:cs typeface="Roboto"/>
                <a:sym typeface="Roboto"/>
              </a:defRPr>
            </a:lvl7pPr>
            <a:lvl8pPr marR="0" lvl="7" algn="l" rtl="0">
              <a:lnSpc>
                <a:spcPct val="100000"/>
              </a:lnSpc>
              <a:spcBef>
                <a:spcPts val="0"/>
              </a:spcBef>
              <a:spcAft>
                <a:spcPts val="0"/>
              </a:spcAft>
              <a:buClr>
                <a:schemeClr val="dk1"/>
              </a:buClr>
              <a:buSzPts val="3000"/>
              <a:buFont typeface="Roboto"/>
              <a:buNone/>
              <a:defRPr sz="3000" b="0" i="0" u="none" strike="noStrike" cap="none">
                <a:solidFill>
                  <a:schemeClr val="dk1"/>
                </a:solidFill>
                <a:latin typeface="Roboto"/>
                <a:ea typeface="Roboto"/>
                <a:cs typeface="Roboto"/>
                <a:sym typeface="Roboto"/>
              </a:defRPr>
            </a:lvl8pPr>
            <a:lvl9pPr marR="0" lvl="8" algn="l" rtl="0">
              <a:lnSpc>
                <a:spcPct val="100000"/>
              </a:lnSpc>
              <a:spcBef>
                <a:spcPts val="0"/>
              </a:spcBef>
              <a:spcAft>
                <a:spcPts val="0"/>
              </a:spcAft>
              <a:buClr>
                <a:schemeClr val="dk1"/>
              </a:buClr>
              <a:buSzPts val="3000"/>
              <a:buFont typeface="Roboto"/>
              <a:buNone/>
              <a:defRPr sz="3000" b="0" i="0" u="none" strike="noStrike" cap="none">
                <a:solidFill>
                  <a:schemeClr val="dk1"/>
                </a:solidFill>
                <a:latin typeface="Roboto"/>
                <a:ea typeface="Roboto"/>
                <a:cs typeface="Roboto"/>
                <a:sym typeface="Roboto"/>
              </a:defRPr>
            </a:lvl9pPr>
          </a:lstStyle>
          <a:p>
            <a:endParaRPr/>
          </a:p>
        </p:txBody>
      </p:sp>
      <p:sp>
        <p:nvSpPr>
          <p:cNvPr id="7" name="Google Shape;7;p18"/>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Roboto"/>
              <a:buChar char="●"/>
              <a:defRPr sz="1800" b="0" i="0" u="none" strike="noStrike" cap="none">
                <a:solidFill>
                  <a:schemeClr val="dk2"/>
                </a:solidFill>
                <a:latin typeface="Roboto"/>
                <a:ea typeface="Roboto"/>
                <a:cs typeface="Roboto"/>
                <a:sym typeface="Roboto"/>
              </a:defRPr>
            </a:lvl1pPr>
            <a:lvl2pPr marL="914400" marR="0" lvl="1" indent="-317500" algn="l" rtl="0">
              <a:lnSpc>
                <a:spcPct val="115000"/>
              </a:lnSpc>
              <a:spcBef>
                <a:spcPts val="1600"/>
              </a:spcBef>
              <a:spcAft>
                <a:spcPts val="0"/>
              </a:spcAft>
              <a:buClr>
                <a:schemeClr val="dk2"/>
              </a:buClr>
              <a:buSzPts val="1400"/>
              <a:buFont typeface="Roboto"/>
              <a:buChar char="○"/>
              <a:defRPr sz="1400" b="0" i="0" u="none" strike="noStrike" cap="none">
                <a:solidFill>
                  <a:schemeClr val="dk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dk2"/>
              </a:buClr>
              <a:buSzPts val="1400"/>
              <a:buFont typeface="Roboto"/>
              <a:buChar char="■"/>
              <a:defRPr sz="1400" b="0" i="0" u="none" strike="noStrike" cap="none">
                <a:solidFill>
                  <a:schemeClr val="dk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dk2"/>
              </a:buClr>
              <a:buSzPts val="1400"/>
              <a:buFont typeface="Roboto"/>
              <a:buChar char="●"/>
              <a:defRPr sz="1400" b="0" i="0" u="none" strike="noStrike" cap="none">
                <a:solidFill>
                  <a:schemeClr val="dk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dk2"/>
              </a:buClr>
              <a:buSzPts val="1400"/>
              <a:buFont typeface="Roboto"/>
              <a:buChar char="○"/>
              <a:defRPr sz="1400" b="0" i="0" u="none" strike="noStrike" cap="none">
                <a:solidFill>
                  <a:schemeClr val="dk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dk2"/>
              </a:buClr>
              <a:buSzPts val="1400"/>
              <a:buFont typeface="Roboto"/>
              <a:buChar char="■"/>
              <a:defRPr sz="1400" b="0" i="0" u="none" strike="noStrike" cap="none">
                <a:solidFill>
                  <a:schemeClr val="dk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dk2"/>
              </a:buClr>
              <a:buSzPts val="1400"/>
              <a:buFont typeface="Roboto"/>
              <a:buChar char="●"/>
              <a:defRPr sz="1400" b="0" i="0" u="none" strike="noStrike" cap="none">
                <a:solidFill>
                  <a:schemeClr val="dk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dk2"/>
              </a:buClr>
              <a:buSzPts val="1400"/>
              <a:buFont typeface="Roboto"/>
              <a:buChar char="○"/>
              <a:defRPr sz="1400" b="0" i="0" u="none" strike="noStrike" cap="none">
                <a:solidFill>
                  <a:schemeClr val="dk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dk2"/>
              </a:buClr>
              <a:buSzPts val="1400"/>
              <a:buFont typeface="Roboto"/>
              <a:buChar char="■"/>
              <a:defRPr sz="1400" b="0" i="0" u="none" strike="noStrike" cap="none">
                <a:solidFill>
                  <a:schemeClr val="dk2"/>
                </a:solidFill>
                <a:latin typeface="Roboto"/>
                <a:ea typeface="Roboto"/>
                <a:cs typeface="Roboto"/>
                <a:sym typeface="Roboto"/>
              </a:defRPr>
            </a:lvl9pPr>
          </a:lstStyle>
          <a:p>
            <a:endParaRPr/>
          </a:p>
        </p:txBody>
      </p:sp>
      <p:sp>
        <p:nvSpPr>
          <p:cNvPr id="8" name="Google Shape;8;p18"/>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orcid.org/0000-0003-2445-5854"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
          <p:cNvSpPr txBox="1">
            <a:spLocks noGrp="1"/>
          </p:cNvSpPr>
          <p:nvPr>
            <p:ph type="ctrTitle"/>
          </p:nvPr>
        </p:nvSpPr>
        <p:spPr>
          <a:xfrm>
            <a:off x="598100" y="1775222"/>
            <a:ext cx="8222100" cy="8388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200"/>
              <a:buNone/>
            </a:pPr>
            <a:r>
              <a:rPr lang="en"/>
              <a:t>The Foundations of Open Science</a:t>
            </a:r>
            <a:endParaRPr/>
          </a:p>
        </p:txBody>
      </p:sp>
      <p:sp>
        <p:nvSpPr>
          <p:cNvPr id="75" name="Google Shape;75;p1"/>
          <p:cNvSpPr txBox="1">
            <a:spLocks noGrp="1"/>
          </p:cNvSpPr>
          <p:nvPr>
            <p:ph type="subTitle" idx="1"/>
          </p:nvPr>
        </p:nvSpPr>
        <p:spPr>
          <a:xfrm>
            <a:off x="460938" y="4549963"/>
            <a:ext cx="8222100" cy="432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100"/>
              <a:buNone/>
            </a:pPr>
            <a:r>
              <a:rPr lang="en" sz="1100"/>
              <a:t>Sinéad Hanrahan - Digital Scholarship Services Librarian - OER24 28th March 2024</a:t>
            </a:r>
            <a:r>
              <a:rPr lang="en"/>
              <a:t> </a:t>
            </a:r>
            <a:endParaRPr/>
          </a:p>
        </p:txBody>
      </p:sp>
      <p:pic>
        <p:nvPicPr>
          <p:cNvPr id="76" name="Google Shape;76;p1" descr="A grey and black sign with a person in a circle&#10;&#10;Description automatically generated"/>
          <p:cNvPicPr preferRelativeResize="0"/>
          <p:nvPr/>
        </p:nvPicPr>
        <p:blipFill rotWithShape="1">
          <a:blip r:embed="rId3">
            <a:alphaModFix/>
          </a:blip>
          <a:srcRect/>
          <a:stretch/>
        </p:blipFill>
        <p:spPr>
          <a:xfrm>
            <a:off x="7455627" y="4553421"/>
            <a:ext cx="1227411" cy="42944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0"/>
          <p:cNvSpPr txBox="1">
            <a:spLocks noGrp="1"/>
          </p:cNvSpPr>
          <p:nvPr>
            <p:ph type="title"/>
          </p:nvPr>
        </p:nvSpPr>
        <p:spPr>
          <a:xfrm>
            <a:off x="246375" y="266463"/>
            <a:ext cx="8520600" cy="607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Module 1 – Learning Outcomes</a:t>
            </a:r>
            <a:endParaRPr/>
          </a:p>
        </p:txBody>
      </p:sp>
      <p:sp>
        <p:nvSpPr>
          <p:cNvPr id="178" name="Google Shape;178;p10"/>
          <p:cNvSpPr txBox="1">
            <a:spLocks noGrp="1"/>
          </p:cNvSpPr>
          <p:nvPr>
            <p:ph type="body" idx="4294967295"/>
          </p:nvPr>
        </p:nvSpPr>
        <p:spPr>
          <a:xfrm>
            <a:off x="50642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Resarch </a:t>
            </a:r>
            <a:r>
              <a:rPr lang="en">
                <a:solidFill>
                  <a:schemeClr val="lt1"/>
                </a:solidFill>
                <a:latin typeface="Arial"/>
                <a:ea typeface="Arial"/>
                <a:cs typeface="Arial"/>
                <a:sym typeface="Arial"/>
              </a:rPr>
              <a:t>🡪 Open </a:t>
            </a:r>
            <a:endParaRPr>
              <a:solidFill>
                <a:schemeClr val="lt1"/>
              </a:solidFill>
            </a:endParaRPr>
          </a:p>
        </p:txBody>
      </p:sp>
      <p:sp>
        <p:nvSpPr>
          <p:cNvPr id="179" name="Google Shape;179;p10"/>
          <p:cNvSpPr txBox="1">
            <a:spLocks noGrp="1"/>
          </p:cNvSpPr>
          <p:nvPr>
            <p:ph type="body" idx="4294967295"/>
          </p:nvPr>
        </p:nvSpPr>
        <p:spPr>
          <a:xfrm>
            <a:off x="3389450"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Research</a:t>
            </a:r>
            <a:endParaRPr>
              <a:solidFill>
                <a:schemeClr val="lt1"/>
              </a:solidFill>
            </a:endParaRPr>
          </a:p>
        </p:txBody>
      </p:sp>
      <p:sp>
        <p:nvSpPr>
          <p:cNvPr id="180" name="Google Shape;180;p10"/>
          <p:cNvSpPr txBox="1">
            <a:spLocks noGrp="1"/>
          </p:cNvSpPr>
          <p:nvPr>
            <p:ph type="body" idx="4294967295"/>
          </p:nvPr>
        </p:nvSpPr>
        <p:spPr>
          <a:xfrm>
            <a:off x="627247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Resource</a:t>
            </a:r>
            <a:endParaRPr>
              <a:solidFill>
                <a:schemeClr val="lt1"/>
              </a:solidFill>
            </a:endParaRPr>
          </a:p>
        </p:txBody>
      </p:sp>
      <p:grpSp>
        <p:nvGrpSpPr>
          <p:cNvPr id="181" name="Google Shape;181;p10"/>
          <p:cNvGrpSpPr/>
          <p:nvPr/>
        </p:nvGrpSpPr>
        <p:grpSpPr>
          <a:xfrm>
            <a:off x="2871525" y="1304875"/>
            <a:ext cx="5766049" cy="3267597"/>
            <a:chOff x="0" y="0"/>
            <a:chExt cx="5766049" cy="3267597"/>
          </a:xfrm>
        </p:grpSpPr>
        <p:cxnSp>
          <p:nvCxnSpPr>
            <p:cNvPr id="182" name="Google Shape;182;p10"/>
            <p:cNvCxnSpPr/>
            <p:nvPr/>
          </p:nvCxnSpPr>
          <p:spPr>
            <a:xfrm>
              <a:off x="0" y="0"/>
              <a:ext cx="5766049" cy="0"/>
            </a:xfrm>
            <a:prstGeom prst="straightConnector1">
              <a:avLst/>
            </a:prstGeom>
            <a:solidFill>
              <a:srgbClr val="212C74"/>
            </a:solidFill>
            <a:ln w="25400" cap="flat" cmpd="sng">
              <a:solidFill>
                <a:srgbClr val="212C74"/>
              </a:solidFill>
              <a:prstDash val="solid"/>
              <a:round/>
              <a:headEnd type="none" w="sm" len="sm"/>
              <a:tailEnd type="none" w="sm" len="sm"/>
            </a:ln>
            <a:effectLst>
              <a:outerShdw blurRad="40000" dist="20000" dir="5400000" rotWithShape="0">
                <a:srgbClr val="000000">
                  <a:alpha val="37647"/>
                </a:srgbClr>
              </a:outerShdw>
            </a:effectLst>
          </p:spPr>
        </p:cxnSp>
        <p:sp>
          <p:nvSpPr>
            <p:cNvPr id="183" name="Google Shape;183;p10"/>
            <p:cNvSpPr/>
            <p:nvPr/>
          </p:nvSpPr>
          <p:spPr>
            <a:xfrm>
              <a:off x="0" y="0"/>
              <a:ext cx="1153209" cy="326759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0"/>
            <p:cNvSpPr txBox="1"/>
            <p:nvPr/>
          </p:nvSpPr>
          <p:spPr>
            <a:xfrm>
              <a:off x="0" y="0"/>
              <a:ext cx="1153209" cy="3267597"/>
            </a:xfrm>
            <a:prstGeom prst="rect">
              <a:avLst/>
            </a:prstGeom>
            <a:noFill/>
            <a:ln>
              <a:noFill/>
            </a:ln>
          </p:spPr>
          <p:txBody>
            <a:bodyPr spcFirstLastPara="1" wrap="square" lIns="76200" tIns="76200" rIns="76200" bIns="76200" anchor="t" anchorCtr="0">
              <a:noAutofit/>
            </a:bodyPr>
            <a:lstStyle/>
            <a:p>
              <a:pPr marL="0" marR="0" lvl="0" indent="0" algn="l" rtl="0">
                <a:lnSpc>
                  <a:spcPct val="90000"/>
                </a:lnSpc>
                <a:spcBef>
                  <a:spcPts val="0"/>
                </a:spcBef>
                <a:spcAft>
                  <a:spcPts val="0"/>
                </a:spcAft>
                <a:buClr>
                  <a:srgbClr val="000000"/>
                </a:buClr>
                <a:buSzPts val="2000"/>
                <a:buFont typeface="Arial"/>
                <a:buNone/>
              </a:pPr>
              <a:r>
                <a:rPr lang="en" sz="2000" b="1" i="0" u="none" strike="noStrike" cap="none">
                  <a:solidFill>
                    <a:srgbClr val="000000"/>
                  </a:solidFill>
                  <a:latin typeface="Arial"/>
                  <a:ea typeface="Arial"/>
                  <a:cs typeface="Arial"/>
                  <a:sym typeface="Arial"/>
                </a:rPr>
                <a:t>Open Science</a:t>
              </a:r>
              <a:endParaRPr sz="2000" b="1" i="0" u="none" strike="noStrike" cap="none">
                <a:solidFill>
                  <a:srgbClr val="000000"/>
                </a:solidFill>
                <a:latin typeface="Arial"/>
                <a:ea typeface="Arial"/>
                <a:cs typeface="Arial"/>
                <a:sym typeface="Arial"/>
              </a:endParaRPr>
            </a:p>
          </p:txBody>
        </p:sp>
        <p:sp>
          <p:nvSpPr>
            <p:cNvPr id="185" name="Google Shape;185;p10"/>
            <p:cNvSpPr/>
            <p:nvPr/>
          </p:nvSpPr>
          <p:spPr>
            <a:xfrm>
              <a:off x="1239700" y="38411"/>
              <a:ext cx="4526348" cy="7682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0"/>
            <p:cNvSpPr txBox="1"/>
            <p:nvPr/>
          </p:nvSpPr>
          <p:spPr>
            <a:xfrm>
              <a:off x="1239700" y="38411"/>
              <a:ext cx="4526348" cy="768236"/>
            </a:xfrm>
            <a:prstGeom prst="rect">
              <a:avLst/>
            </a:prstGeom>
            <a:noFill/>
            <a:ln>
              <a:noFill/>
            </a:ln>
          </p:spPr>
          <p:txBody>
            <a:bodyPr spcFirstLastPara="1" wrap="square" lIns="83800" tIns="83800" rIns="83800" bIns="83800" anchor="t" anchorCtr="0">
              <a:noAutofit/>
            </a:bodyPr>
            <a:lstStyle/>
            <a:p>
              <a:pPr marL="0" marR="0" lvl="0" indent="0" algn="l" rtl="0">
                <a:lnSpc>
                  <a:spcPct val="90000"/>
                </a:lnSpc>
                <a:spcBef>
                  <a:spcPts val="0"/>
                </a:spcBef>
                <a:spcAft>
                  <a:spcPts val="0"/>
                </a:spcAft>
                <a:buClr>
                  <a:srgbClr val="000000"/>
                </a:buClr>
                <a:buSzPts val="2200"/>
                <a:buFont typeface="Arial"/>
                <a:buNone/>
              </a:pPr>
              <a:r>
                <a:rPr lang="en" sz="2200" b="0" i="0" u="none" strike="noStrike" cap="none">
                  <a:solidFill>
                    <a:srgbClr val="000000"/>
                  </a:solidFill>
                  <a:latin typeface="Arial"/>
                  <a:ea typeface="Arial"/>
                  <a:cs typeface="Arial"/>
                  <a:sym typeface="Arial"/>
                </a:rPr>
                <a:t>Define Research</a:t>
              </a:r>
              <a:endParaRPr sz="2200" b="0" i="0" u="none" strike="noStrike" cap="none">
                <a:solidFill>
                  <a:srgbClr val="000000"/>
                </a:solidFill>
                <a:latin typeface="Arial"/>
                <a:ea typeface="Arial"/>
                <a:cs typeface="Arial"/>
                <a:sym typeface="Arial"/>
              </a:endParaRPr>
            </a:p>
          </p:txBody>
        </p:sp>
        <p:cxnSp>
          <p:nvCxnSpPr>
            <p:cNvPr id="187" name="Google Shape;187;p10"/>
            <p:cNvCxnSpPr/>
            <p:nvPr/>
          </p:nvCxnSpPr>
          <p:spPr>
            <a:xfrm>
              <a:off x="1153209" y="806648"/>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sp>
          <p:nvSpPr>
            <p:cNvPr id="188" name="Google Shape;188;p10"/>
            <p:cNvSpPr/>
            <p:nvPr/>
          </p:nvSpPr>
          <p:spPr>
            <a:xfrm>
              <a:off x="1239700" y="845059"/>
              <a:ext cx="4526348" cy="7682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0"/>
            <p:cNvSpPr txBox="1"/>
            <p:nvPr/>
          </p:nvSpPr>
          <p:spPr>
            <a:xfrm>
              <a:off x="1239700" y="845059"/>
              <a:ext cx="4526348" cy="768236"/>
            </a:xfrm>
            <a:prstGeom prst="rect">
              <a:avLst/>
            </a:prstGeom>
            <a:noFill/>
            <a:ln>
              <a:noFill/>
            </a:ln>
          </p:spPr>
          <p:txBody>
            <a:bodyPr spcFirstLastPara="1" wrap="square" lIns="83800" tIns="83800" rIns="83800" bIns="83800" anchor="t" anchorCtr="0">
              <a:noAutofit/>
            </a:bodyPr>
            <a:lstStyle/>
            <a:p>
              <a:pPr marL="0" marR="0" lvl="0" indent="0" algn="l" rtl="0">
                <a:lnSpc>
                  <a:spcPct val="90000"/>
                </a:lnSpc>
                <a:spcBef>
                  <a:spcPts val="0"/>
                </a:spcBef>
                <a:spcAft>
                  <a:spcPts val="0"/>
                </a:spcAft>
                <a:buClr>
                  <a:srgbClr val="000000"/>
                </a:buClr>
                <a:buSzPts val="2200"/>
                <a:buFont typeface="Arial"/>
                <a:buNone/>
              </a:pPr>
              <a:r>
                <a:rPr lang="en" sz="2200" b="0" i="0" u="none" strike="noStrike" cap="none">
                  <a:solidFill>
                    <a:srgbClr val="000000"/>
                  </a:solidFill>
                  <a:latin typeface="Arial"/>
                  <a:ea typeface="Arial"/>
                  <a:cs typeface="Arial"/>
                  <a:sym typeface="Arial"/>
                </a:rPr>
                <a:t>Outline the research process</a:t>
              </a:r>
              <a:endParaRPr/>
            </a:p>
          </p:txBody>
        </p:sp>
        <p:cxnSp>
          <p:nvCxnSpPr>
            <p:cNvPr id="190" name="Google Shape;190;p10"/>
            <p:cNvCxnSpPr/>
            <p:nvPr/>
          </p:nvCxnSpPr>
          <p:spPr>
            <a:xfrm>
              <a:off x="1153209" y="1613296"/>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sp>
          <p:nvSpPr>
            <p:cNvPr id="191" name="Google Shape;191;p10"/>
            <p:cNvSpPr/>
            <p:nvPr/>
          </p:nvSpPr>
          <p:spPr>
            <a:xfrm>
              <a:off x="1239700" y="1651708"/>
              <a:ext cx="4526348" cy="7682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0"/>
            <p:cNvSpPr txBox="1"/>
            <p:nvPr/>
          </p:nvSpPr>
          <p:spPr>
            <a:xfrm>
              <a:off x="1239700" y="1651708"/>
              <a:ext cx="4526348" cy="768236"/>
            </a:xfrm>
            <a:prstGeom prst="rect">
              <a:avLst/>
            </a:prstGeom>
            <a:noFill/>
            <a:ln>
              <a:noFill/>
            </a:ln>
          </p:spPr>
          <p:txBody>
            <a:bodyPr spcFirstLastPara="1" wrap="square" lIns="83800" tIns="83800" rIns="83800" bIns="83800" anchor="t" anchorCtr="0">
              <a:noAutofit/>
            </a:bodyPr>
            <a:lstStyle/>
            <a:p>
              <a:pPr marL="0" marR="0" lvl="0" indent="0" algn="l" rtl="0">
                <a:lnSpc>
                  <a:spcPct val="90000"/>
                </a:lnSpc>
                <a:spcBef>
                  <a:spcPts val="0"/>
                </a:spcBef>
                <a:spcAft>
                  <a:spcPts val="0"/>
                </a:spcAft>
                <a:buClr>
                  <a:srgbClr val="000000"/>
                </a:buClr>
                <a:buSzPts val="2200"/>
                <a:buFont typeface="Arial"/>
                <a:buNone/>
              </a:pPr>
              <a:r>
                <a:rPr lang="en" sz="2200" b="0" i="0" u="none" strike="noStrike" cap="none">
                  <a:solidFill>
                    <a:srgbClr val="000000"/>
                  </a:solidFill>
                  <a:latin typeface="Arial"/>
                  <a:ea typeface="Arial"/>
                  <a:cs typeface="Arial"/>
                  <a:sym typeface="Arial"/>
                </a:rPr>
                <a:t>Describe what Open Science is</a:t>
              </a:r>
              <a:endParaRPr sz="2200" b="0" i="0" u="none" strike="noStrike" cap="none">
                <a:solidFill>
                  <a:srgbClr val="000000"/>
                </a:solidFill>
                <a:latin typeface="Arial"/>
                <a:ea typeface="Arial"/>
                <a:cs typeface="Arial"/>
                <a:sym typeface="Arial"/>
              </a:endParaRPr>
            </a:p>
          </p:txBody>
        </p:sp>
        <p:cxnSp>
          <p:nvCxnSpPr>
            <p:cNvPr id="193" name="Google Shape;193;p10"/>
            <p:cNvCxnSpPr/>
            <p:nvPr/>
          </p:nvCxnSpPr>
          <p:spPr>
            <a:xfrm>
              <a:off x="1153209" y="2419944"/>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sp>
          <p:nvSpPr>
            <p:cNvPr id="194" name="Google Shape;194;p10"/>
            <p:cNvSpPr/>
            <p:nvPr/>
          </p:nvSpPr>
          <p:spPr>
            <a:xfrm>
              <a:off x="1239700" y="2458356"/>
              <a:ext cx="4526348" cy="7682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0"/>
            <p:cNvSpPr txBox="1"/>
            <p:nvPr/>
          </p:nvSpPr>
          <p:spPr>
            <a:xfrm>
              <a:off x="1239700" y="2458356"/>
              <a:ext cx="4526348" cy="768236"/>
            </a:xfrm>
            <a:prstGeom prst="rect">
              <a:avLst/>
            </a:prstGeom>
            <a:noFill/>
            <a:ln>
              <a:noFill/>
            </a:ln>
          </p:spPr>
          <p:txBody>
            <a:bodyPr spcFirstLastPara="1" wrap="square" lIns="83800" tIns="83800" rIns="83800" bIns="83800" anchor="t" anchorCtr="0">
              <a:noAutofit/>
            </a:bodyPr>
            <a:lstStyle/>
            <a:p>
              <a:pPr marL="0" marR="0" lvl="0" indent="0" algn="l" rtl="0">
                <a:lnSpc>
                  <a:spcPct val="90000"/>
                </a:lnSpc>
                <a:spcBef>
                  <a:spcPts val="0"/>
                </a:spcBef>
                <a:spcAft>
                  <a:spcPts val="0"/>
                </a:spcAft>
                <a:buClr>
                  <a:srgbClr val="000000"/>
                </a:buClr>
                <a:buSzPts val="2200"/>
                <a:buFont typeface="Arial"/>
                <a:buNone/>
              </a:pPr>
              <a:r>
                <a:rPr lang="en" sz="2200" b="0" i="0" u="none" strike="noStrike" cap="none">
                  <a:solidFill>
                    <a:srgbClr val="000000"/>
                  </a:solidFill>
                  <a:latin typeface="Arial"/>
                  <a:ea typeface="Arial"/>
                  <a:cs typeface="Arial"/>
                  <a:sym typeface="Arial"/>
                </a:rPr>
                <a:t>Understand why Open Science is important for research integrity</a:t>
              </a:r>
              <a:endParaRPr sz="2200" b="0" i="0" u="none" strike="noStrike" cap="none">
                <a:solidFill>
                  <a:srgbClr val="000000"/>
                </a:solidFill>
                <a:latin typeface="Arial"/>
                <a:ea typeface="Arial"/>
                <a:cs typeface="Arial"/>
                <a:sym typeface="Arial"/>
              </a:endParaRPr>
            </a:p>
          </p:txBody>
        </p:sp>
        <p:cxnSp>
          <p:nvCxnSpPr>
            <p:cNvPr id="196" name="Google Shape;196;p10"/>
            <p:cNvCxnSpPr/>
            <p:nvPr/>
          </p:nvCxnSpPr>
          <p:spPr>
            <a:xfrm>
              <a:off x="1153209" y="3226592"/>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grpSp>
      <p:pic>
        <p:nvPicPr>
          <p:cNvPr id="197" name="Google Shape;197;p10" descr="A magnifying glass and a paper&#10;&#10;Description automatically generated"/>
          <p:cNvPicPr preferRelativeResize="0"/>
          <p:nvPr/>
        </p:nvPicPr>
        <p:blipFill rotWithShape="1">
          <a:blip r:embed="rId3">
            <a:alphaModFix/>
          </a:blip>
          <a:srcRect/>
          <a:stretch/>
        </p:blipFill>
        <p:spPr>
          <a:xfrm>
            <a:off x="246375" y="1581059"/>
            <a:ext cx="2494500" cy="2991413"/>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1"/>
          <p:cNvSpPr txBox="1">
            <a:spLocks noGrp="1"/>
          </p:cNvSpPr>
          <p:nvPr>
            <p:ph type="title"/>
          </p:nvPr>
        </p:nvSpPr>
        <p:spPr>
          <a:xfrm>
            <a:off x="246375" y="266463"/>
            <a:ext cx="8520600" cy="607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Module 2 – Learning Outcomes</a:t>
            </a:r>
            <a:endParaRPr/>
          </a:p>
        </p:txBody>
      </p:sp>
      <p:sp>
        <p:nvSpPr>
          <p:cNvPr id="203" name="Google Shape;203;p11"/>
          <p:cNvSpPr txBox="1">
            <a:spLocks noGrp="1"/>
          </p:cNvSpPr>
          <p:nvPr>
            <p:ph type="body" idx="4294967295"/>
          </p:nvPr>
        </p:nvSpPr>
        <p:spPr>
          <a:xfrm>
            <a:off x="50642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Resarch </a:t>
            </a:r>
            <a:r>
              <a:rPr lang="en">
                <a:solidFill>
                  <a:schemeClr val="lt1"/>
                </a:solidFill>
                <a:latin typeface="Arial"/>
                <a:ea typeface="Arial"/>
                <a:cs typeface="Arial"/>
                <a:sym typeface="Arial"/>
              </a:rPr>
              <a:t>🡪 Open </a:t>
            </a:r>
            <a:endParaRPr>
              <a:solidFill>
                <a:schemeClr val="lt1"/>
              </a:solidFill>
            </a:endParaRPr>
          </a:p>
        </p:txBody>
      </p:sp>
      <p:sp>
        <p:nvSpPr>
          <p:cNvPr id="204" name="Google Shape;204;p11"/>
          <p:cNvSpPr txBox="1">
            <a:spLocks noGrp="1"/>
          </p:cNvSpPr>
          <p:nvPr>
            <p:ph type="body" idx="4294967295"/>
          </p:nvPr>
        </p:nvSpPr>
        <p:spPr>
          <a:xfrm>
            <a:off x="3389450"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Research</a:t>
            </a:r>
            <a:endParaRPr>
              <a:solidFill>
                <a:schemeClr val="lt1"/>
              </a:solidFill>
            </a:endParaRPr>
          </a:p>
        </p:txBody>
      </p:sp>
      <p:sp>
        <p:nvSpPr>
          <p:cNvPr id="205" name="Google Shape;205;p11"/>
          <p:cNvSpPr txBox="1">
            <a:spLocks noGrp="1"/>
          </p:cNvSpPr>
          <p:nvPr>
            <p:ph type="body" idx="4294967295"/>
          </p:nvPr>
        </p:nvSpPr>
        <p:spPr>
          <a:xfrm>
            <a:off x="627247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Resource</a:t>
            </a:r>
            <a:endParaRPr>
              <a:solidFill>
                <a:schemeClr val="lt1"/>
              </a:solidFill>
            </a:endParaRPr>
          </a:p>
        </p:txBody>
      </p:sp>
      <p:grpSp>
        <p:nvGrpSpPr>
          <p:cNvPr id="206" name="Google Shape;206;p11"/>
          <p:cNvGrpSpPr/>
          <p:nvPr/>
        </p:nvGrpSpPr>
        <p:grpSpPr>
          <a:xfrm>
            <a:off x="2871525" y="1304875"/>
            <a:ext cx="5766049" cy="3267597"/>
            <a:chOff x="0" y="0"/>
            <a:chExt cx="5766049" cy="3267597"/>
          </a:xfrm>
        </p:grpSpPr>
        <p:cxnSp>
          <p:nvCxnSpPr>
            <p:cNvPr id="207" name="Google Shape;207;p11"/>
            <p:cNvCxnSpPr/>
            <p:nvPr/>
          </p:nvCxnSpPr>
          <p:spPr>
            <a:xfrm>
              <a:off x="0" y="0"/>
              <a:ext cx="5766049" cy="0"/>
            </a:xfrm>
            <a:prstGeom prst="straightConnector1">
              <a:avLst/>
            </a:prstGeom>
            <a:solidFill>
              <a:srgbClr val="212C74"/>
            </a:solidFill>
            <a:ln w="25400" cap="flat" cmpd="sng">
              <a:solidFill>
                <a:srgbClr val="212C74"/>
              </a:solidFill>
              <a:prstDash val="solid"/>
              <a:round/>
              <a:headEnd type="none" w="sm" len="sm"/>
              <a:tailEnd type="none" w="sm" len="sm"/>
            </a:ln>
            <a:effectLst>
              <a:outerShdw blurRad="40000" dist="20000" dir="5400000" rotWithShape="0">
                <a:srgbClr val="000000">
                  <a:alpha val="37647"/>
                </a:srgbClr>
              </a:outerShdw>
            </a:effectLst>
          </p:spPr>
        </p:cxnSp>
        <p:sp>
          <p:nvSpPr>
            <p:cNvPr id="208" name="Google Shape;208;p11"/>
            <p:cNvSpPr/>
            <p:nvPr/>
          </p:nvSpPr>
          <p:spPr>
            <a:xfrm>
              <a:off x="0" y="0"/>
              <a:ext cx="1153209" cy="326759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1"/>
            <p:cNvSpPr txBox="1"/>
            <p:nvPr/>
          </p:nvSpPr>
          <p:spPr>
            <a:xfrm>
              <a:off x="0" y="0"/>
              <a:ext cx="1153209" cy="3267597"/>
            </a:xfrm>
            <a:prstGeom prst="rect">
              <a:avLst/>
            </a:prstGeom>
            <a:noFill/>
            <a:ln>
              <a:noFill/>
            </a:ln>
          </p:spPr>
          <p:txBody>
            <a:bodyPr spcFirstLastPara="1" wrap="square" lIns="64750" tIns="64750" rIns="64750" bIns="64750" anchor="t" anchorCtr="0">
              <a:noAutofit/>
            </a:bodyPr>
            <a:lstStyle/>
            <a:p>
              <a:pPr marL="0" marR="0" lvl="0" indent="0" algn="l" rtl="0">
                <a:lnSpc>
                  <a:spcPct val="90000"/>
                </a:lnSpc>
                <a:spcBef>
                  <a:spcPts val="0"/>
                </a:spcBef>
                <a:spcAft>
                  <a:spcPts val="0"/>
                </a:spcAft>
                <a:buClr>
                  <a:srgbClr val="000000"/>
                </a:buClr>
                <a:buSzPts val="1700"/>
                <a:buFont typeface="Arial"/>
                <a:buNone/>
              </a:pPr>
              <a:r>
                <a:rPr lang="en" sz="1700" b="1" i="0" u="none" strike="noStrike" cap="none">
                  <a:solidFill>
                    <a:srgbClr val="000000"/>
                  </a:solidFill>
                  <a:latin typeface="Arial"/>
                  <a:ea typeface="Arial"/>
                  <a:cs typeface="Arial"/>
                  <a:sym typeface="Arial"/>
                </a:rPr>
                <a:t>Open Licensing</a:t>
              </a:r>
              <a:endParaRPr sz="1700" b="1" i="0" u="none" strike="noStrike" cap="none">
                <a:solidFill>
                  <a:srgbClr val="000000"/>
                </a:solidFill>
                <a:latin typeface="Arial"/>
                <a:ea typeface="Arial"/>
                <a:cs typeface="Arial"/>
                <a:sym typeface="Arial"/>
              </a:endParaRPr>
            </a:p>
          </p:txBody>
        </p:sp>
        <p:sp>
          <p:nvSpPr>
            <p:cNvPr id="210" name="Google Shape;210;p11"/>
            <p:cNvSpPr/>
            <p:nvPr/>
          </p:nvSpPr>
          <p:spPr>
            <a:xfrm>
              <a:off x="1239700" y="51056"/>
              <a:ext cx="4526348" cy="102112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txBox="1"/>
            <p:nvPr/>
          </p:nvSpPr>
          <p:spPr>
            <a:xfrm>
              <a:off x="1239700" y="51056"/>
              <a:ext cx="4526348" cy="1021124"/>
            </a:xfrm>
            <a:prstGeom prst="rect">
              <a:avLst/>
            </a:prstGeom>
            <a:noFill/>
            <a:ln>
              <a:noFill/>
            </a:ln>
          </p:spPr>
          <p:txBody>
            <a:bodyPr spcFirstLastPara="1" wrap="square" lIns="114300" tIns="114300" rIns="114300" bIns="114300" anchor="t" anchorCtr="0">
              <a:noAutofit/>
            </a:bodyPr>
            <a:lstStyle/>
            <a:p>
              <a:pPr marL="0" marR="0" lvl="0" indent="0" algn="l" rtl="0">
                <a:lnSpc>
                  <a:spcPct val="90000"/>
                </a:lnSpc>
                <a:spcBef>
                  <a:spcPts val="0"/>
                </a:spcBef>
                <a:spcAft>
                  <a:spcPts val="0"/>
                </a:spcAft>
                <a:buClr>
                  <a:srgbClr val="000000"/>
                </a:buClr>
                <a:buSzPts val="3000"/>
                <a:buFont typeface="Arial"/>
                <a:buNone/>
              </a:pPr>
              <a:r>
                <a:rPr lang="en" sz="3000" b="0" i="0" u="none" strike="noStrike" cap="none">
                  <a:solidFill>
                    <a:srgbClr val="000000"/>
                  </a:solidFill>
                  <a:latin typeface="Arial"/>
                  <a:ea typeface="Arial"/>
                  <a:cs typeface="Arial"/>
                  <a:sym typeface="Arial"/>
                </a:rPr>
                <a:t>Describe copyright</a:t>
              </a:r>
              <a:endParaRPr sz="3000" b="0" i="0" u="none" strike="noStrike" cap="none">
                <a:solidFill>
                  <a:srgbClr val="000000"/>
                </a:solidFill>
                <a:latin typeface="Arial"/>
                <a:ea typeface="Arial"/>
                <a:cs typeface="Arial"/>
                <a:sym typeface="Arial"/>
              </a:endParaRPr>
            </a:p>
          </p:txBody>
        </p:sp>
        <p:cxnSp>
          <p:nvCxnSpPr>
            <p:cNvPr id="212" name="Google Shape;212;p11"/>
            <p:cNvCxnSpPr/>
            <p:nvPr/>
          </p:nvCxnSpPr>
          <p:spPr>
            <a:xfrm>
              <a:off x="1153209" y="1072180"/>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sp>
          <p:nvSpPr>
            <p:cNvPr id="213" name="Google Shape;213;p11"/>
            <p:cNvSpPr/>
            <p:nvPr/>
          </p:nvSpPr>
          <p:spPr>
            <a:xfrm>
              <a:off x="1239700" y="1123236"/>
              <a:ext cx="4526348" cy="102112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11"/>
            <p:cNvSpPr txBox="1"/>
            <p:nvPr/>
          </p:nvSpPr>
          <p:spPr>
            <a:xfrm>
              <a:off x="1239700" y="1123236"/>
              <a:ext cx="4526348" cy="1021124"/>
            </a:xfrm>
            <a:prstGeom prst="rect">
              <a:avLst/>
            </a:prstGeom>
            <a:noFill/>
            <a:ln>
              <a:noFill/>
            </a:ln>
          </p:spPr>
          <p:txBody>
            <a:bodyPr spcFirstLastPara="1" wrap="square" lIns="114300" tIns="114300" rIns="114300" bIns="114300" anchor="t" anchorCtr="0">
              <a:noAutofit/>
            </a:bodyPr>
            <a:lstStyle/>
            <a:p>
              <a:pPr marL="0" marR="0" lvl="0" indent="0" algn="l" rtl="0">
                <a:lnSpc>
                  <a:spcPct val="90000"/>
                </a:lnSpc>
                <a:spcBef>
                  <a:spcPts val="0"/>
                </a:spcBef>
                <a:spcAft>
                  <a:spcPts val="0"/>
                </a:spcAft>
                <a:buClr>
                  <a:srgbClr val="000000"/>
                </a:buClr>
                <a:buSzPts val="3000"/>
                <a:buFont typeface="Arial"/>
                <a:buNone/>
              </a:pPr>
              <a:r>
                <a:rPr lang="en" sz="3000" b="0" i="0" u="none" strike="noStrike" cap="none">
                  <a:solidFill>
                    <a:srgbClr val="000000"/>
                  </a:solidFill>
                  <a:latin typeface="Arial"/>
                  <a:ea typeface="Arial"/>
                  <a:cs typeface="Arial"/>
                  <a:sym typeface="Arial"/>
                </a:rPr>
                <a:t>Understand licensing of copyrighted material</a:t>
              </a:r>
              <a:endParaRPr/>
            </a:p>
          </p:txBody>
        </p:sp>
        <p:cxnSp>
          <p:nvCxnSpPr>
            <p:cNvPr id="215" name="Google Shape;215;p11"/>
            <p:cNvCxnSpPr/>
            <p:nvPr/>
          </p:nvCxnSpPr>
          <p:spPr>
            <a:xfrm>
              <a:off x="1153209" y="2144360"/>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sp>
          <p:nvSpPr>
            <p:cNvPr id="216" name="Google Shape;216;p11"/>
            <p:cNvSpPr/>
            <p:nvPr/>
          </p:nvSpPr>
          <p:spPr>
            <a:xfrm>
              <a:off x="1239700" y="2195416"/>
              <a:ext cx="4526348" cy="102112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txBox="1"/>
            <p:nvPr/>
          </p:nvSpPr>
          <p:spPr>
            <a:xfrm>
              <a:off x="1239700" y="2195416"/>
              <a:ext cx="4526348" cy="1021124"/>
            </a:xfrm>
            <a:prstGeom prst="rect">
              <a:avLst/>
            </a:prstGeom>
            <a:noFill/>
            <a:ln>
              <a:noFill/>
            </a:ln>
          </p:spPr>
          <p:txBody>
            <a:bodyPr spcFirstLastPara="1" wrap="square" lIns="114300" tIns="114300" rIns="114300" bIns="114300" anchor="t" anchorCtr="0">
              <a:noAutofit/>
            </a:bodyPr>
            <a:lstStyle/>
            <a:p>
              <a:pPr marL="0" marR="0" lvl="0" indent="0" algn="l" rtl="0">
                <a:lnSpc>
                  <a:spcPct val="90000"/>
                </a:lnSpc>
                <a:spcBef>
                  <a:spcPts val="0"/>
                </a:spcBef>
                <a:spcAft>
                  <a:spcPts val="0"/>
                </a:spcAft>
                <a:buClr>
                  <a:srgbClr val="000000"/>
                </a:buClr>
                <a:buSzPts val="3000"/>
                <a:buFont typeface="Arial"/>
                <a:buNone/>
              </a:pPr>
              <a:r>
                <a:rPr lang="en" sz="3000" b="0" i="0" u="none" strike="noStrike" cap="none">
                  <a:solidFill>
                    <a:srgbClr val="000000"/>
                  </a:solidFill>
                  <a:latin typeface="Arial"/>
                  <a:ea typeface="Arial"/>
                  <a:cs typeface="Arial"/>
                  <a:sym typeface="Arial"/>
                </a:rPr>
                <a:t>Recognise Creative Commons licenses</a:t>
              </a:r>
              <a:endParaRPr sz="3000" b="0" i="0" u="none" strike="noStrike" cap="none">
                <a:solidFill>
                  <a:srgbClr val="000000"/>
                </a:solidFill>
                <a:latin typeface="Arial"/>
                <a:ea typeface="Arial"/>
                <a:cs typeface="Arial"/>
                <a:sym typeface="Arial"/>
              </a:endParaRPr>
            </a:p>
          </p:txBody>
        </p:sp>
        <p:cxnSp>
          <p:nvCxnSpPr>
            <p:cNvPr id="218" name="Google Shape;218;p11"/>
            <p:cNvCxnSpPr/>
            <p:nvPr/>
          </p:nvCxnSpPr>
          <p:spPr>
            <a:xfrm>
              <a:off x="1153209" y="3216540"/>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grpSp>
      <p:pic>
        <p:nvPicPr>
          <p:cNvPr id="219" name="Google Shape;219;p11"/>
          <p:cNvPicPr preferRelativeResize="0"/>
          <p:nvPr/>
        </p:nvPicPr>
        <p:blipFill rotWithShape="1">
          <a:blip r:embed="rId3">
            <a:alphaModFix/>
          </a:blip>
          <a:srcRect/>
          <a:stretch/>
        </p:blipFill>
        <p:spPr>
          <a:xfrm>
            <a:off x="246375" y="1581059"/>
            <a:ext cx="2494500" cy="299141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2"/>
          <p:cNvSpPr txBox="1">
            <a:spLocks noGrp="1"/>
          </p:cNvSpPr>
          <p:nvPr>
            <p:ph type="title"/>
          </p:nvPr>
        </p:nvSpPr>
        <p:spPr>
          <a:xfrm>
            <a:off x="246375" y="266463"/>
            <a:ext cx="8520600" cy="607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Module 3 – Learning Outcomes</a:t>
            </a:r>
            <a:endParaRPr/>
          </a:p>
        </p:txBody>
      </p:sp>
      <p:sp>
        <p:nvSpPr>
          <p:cNvPr id="225" name="Google Shape;225;p12"/>
          <p:cNvSpPr txBox="1">
            <a:spLocks noGrp="1"/>
          </p:cNvSpPr>
          <p:nvPr>
            <p:ph type="body" idx="4294967295"/>
          </p:nvPr>
        </p:nvSpPr>
        <p:spPr>
          <a:xfrm>
            <a:off x="50642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Resarch </a:t>
            </a:r>
            <a:r>
              <a:rPr lang="en">
                <a:solidFill>
                  <a:schemeClr val="lt1"/>
                </a:solidFill>
                <a:latin typeface="Arial"/>
                <a:ea typeface="Arial"/>
                <a:cs typeface="Arial"/>
                <a:sym typeface="Arial"/>
              </a:rPr>
              <a:t>🡪 Open </a:t>
            </a:r>
            <a:endParaRPr>
              <a:solidFill>
                <a:schemeClr val="lt1"/>
              </a:solidFill>
            </a:endParaRPr>
          </a:p>
        </p:txBody>
      </p:sp>
      <p:sp>
        <p:nvSpPr>
          <p:cNvPr id="226" name="Google Shape;226;p12"/>
          <p:cNvSpPr txBox="1">
            <a:spLocks noGrp="1"/>
          </p:cNvSpPr>
          <p:nvPr>
            <p:ph type="body" idx="4294967295"/>
          </p:nvPr>
        </p:nvSpPr>
        <p:spPr>
          <a:xfrm>
            <a:off x="3389450"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Research</a:t>
            </a:r>
            <a:endParaRPr>
              <a:solidFill>
                <a:schemeClr val="lt1"/>
              </a:solidFill>
            </a:endParaRPr>
          </a:p>
        </p:txBody>
      </p:sp>
      <p:sp>
        <p:nvSpPr>
          <p:cNvPr id="227" name="Google Shape;227;p12"/>
          <p:cNvSpPr txBox="1">
            <a:spLocks noGrp="1"/>
          </p:cNvSpPr>
          <p:nvPr>
            <p:ph type="body" idx="4294967295"/>
          </p:nvPr>
        </p:nvSpPr>
        <p:spPr>
          <a:xfrm>
            <a:off x="627247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Resource</a:t>
            </a:r>
            <a:endParaRPr>
              <a:solidFill>
                <a:schemeClr val="lt1"/>
              </a:solidFill>
            </a:endParaRPr>
          </a:p>
        </p:txBody>
      </p:sp>
      <p:grpSp>
        <p:nvGrpSpPr>
          <p:cNvPr id="228" name="Google Shape;228;p12"/>
          <p:cNvGrpSpPr/>
          <p:nvPr/>
        </p:nvGrpSpPr>
        <p:grpSpPr>
          <a:xfrm>
            <a:off x="2871525" y="1304875"/>
            <a:ext cx="5766049" cy="3267597"/>
            <a:chOff x="0" y="0"/>
            <a:chExt cx="5766049" cy="3267597"/>
          </a:xfrm>
        </p:grpSpPr>
        <p:cxnSp>
          <p:nvCxnSpPr>
            <p:cNvPr id="229" name="Google Shape;229;p12"/>
            <p:cNvCxnSpPr/>
            <p:nvPr/>
          </p:nvCxnSpPr>
          <p:spPr>
            <a:xfrm>
              <a:off x="0" y="0"/>
              <a:ext cx="5766049" cy="0"/>
            </a:xfrm>
            <a:prstGeom prst="straightConnector1">
              <a:avLst/>
            </a:prstGeom>
            <a:solidFill>
              <a:srgbClr val="212C74"/>
            </a:solidFill>
            <a:ln w="25400" cap="flat" cmpd="sng">
              <a:solidFill>
                <a:srgbClr val="212C74"/>
              </a:solidFill>
              <a:prstDash val="solid"/>
              <a:round/>
              <a:headEnd type="none" w="sm" len="sm"/>
              <a:tailEnd type="none" w="sm" len="sm"/>
            </a:ln>
            <a:effectLst>
              <a:outerShdw blurRad="40000" dist="20000" dir="5400000" rotWithShape="0">
                <a:srgbClr val="000000">
                  <a:alpha val="37647"/>
                </a:srgbClr>
              </a:outerShdw>
            </a:effectLst>
          </p:spPr>
        </p:cxnSp>
        <p:sp>
          <p:nvSpPr>
            <p:cNvPr id="230" name="Google Shape;230;p12"/>
            <p:cNvSpPr/>
            <p:nvPr/>
          </p:nvSpPr>
          <p:spPr>
            <a:xfrm>
              <a:off x="0" y="0"/>
              <a:ext cx="1153209" cy="326759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2"/>
            <p:cNvSpPr txBox="1"/>
            <p:nvPr/>
          </p:nvSpPr>
          <p:spPr>
            <a:xfrm>
              <a:off x="0" y="0"/>
              <a:ext cx="1153209" cy="3267597"/>
            </a:xfrm>
            <a:prstGeom prst="rect">
              <a:avLst/>
            </a:prstGeom>
            <a:noFill/>
            <a:ln>
              <a:noFill/>
            </a:ln>
          </p:spPr>
          <p:txBody>
            <a:bodyPr spcFirstLastPara="1" wrap="square" lIns="64750" tIns="64750" rIns="64750" bIns="64750" anchor="t" anchorCtr="0">
              <a:noAutofit/>
            </a:bodyPr>
            <a:lstStyle/>
            <a:p>
              <a:pPr marL="0" marR="0" lvl="0" indent="0" algn="l" rtl="0">
                <a:lnSpc>
                  <a:spcPct val="90000"/>
                </a:lnSpc>
                <a:spcBef>
                  <a:spcPts val="0"/>
                </a:spcBef>
                <a:spcAft>
                  <a:spcPts val="0"/>
                </a:spcAft>
                <a:buClr>
                  <a:srgbClr val="000000"/>
                </a:buClr>
                <a:buSzPts val="1700"/>
                <a:buFont typeface="Arial"/>
                <a:buNone/>
              </a:pPr>
              <a:r>
                <a:rPr lang="en" sz="1700" b="1" i="0" u="none" strike="noStrike" cap="none">
                  <a:solidFill>
                    <a:srgbClr val="000000"/>
                  </a:solidFill>
                  <a:latin typeface="Arial"/>
                  <a:ea typeface="Arial"/>
                  <a:cs typeface="Arial"/>
                  <a:sym typeface="Arial"/>
                </a:rPr>
                <a:t>Open Research Data</a:t>
              </a:r>
              <a:endParaRPr sz="1700" b="1" i="0" u="none" strike="noStrike" cap="none">
                <a:solidFill>
                  <a:srgbClr val="000000"/>
                </a:solidFill>
                <a:latin typeface="Arial"/>
                <a:ea typeface="Arial"/>
                <a:cs typeface="Arial"/>
                <a:sym typeface="Arial"/>
              </a:endParaRPr>
            </a:p>
          </p:txBody>
        </p:sp>
        <p:sp>
          <p:nvSpPr>
            <p:cNvPr id="232" name="Google Shape;232;p12"/>
            <p:cNvSpPr/>
            <p:nvPr/>
          </p:nvSpPr>
          <p:spPr>
            <a:xfrm>
              <a:off x="1239700" y="38411"/>
              <a:ext cx="4526348" cy="7682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2"/>
            <p:cNvSpPr txBox="1"/>
            <p:nvPr/>
          </p:nvSpPr>
          <p:spPr>
            <a:xfrm>
              <a:off x="1239700" y="38411"/>
              <a:ext cx="4526348" cy="768236"/>
            </a:xfrm>
            <a:prstGeom prst="rect">
              <a:avLst/>
            </a:prstGeom>
            <a:noFill/>
            <a:ln>
              <a:noFill/>
            </a:ln>
          </p:spPr>
          <p:txBody>
            <a:bodyPr spcFirstLastPara="1" wrap="square" lIns="83800" tIns="83800" rIns="83800" bIns="83800" anchor="t" anchorCtr="0">
              <a:noAutofit/>
            </a:bodyPr>
            <a:lstStyle/>
            <a:p>
              <a:pPr marL="0" marR="0" lvl="0" indent="0" algn="l" rtl="0">
                <a:lnSpc>
                  <a:spcPct val="90000"/>
                </a:lnSpc>
                <a:spcBef>
                  <a:spcPts val="0"/>
                </a:spcBef>
                <a:spcAft>
                  <a:spcPts val="0"/>
                </a:spcAft>
                <a:buClr>
                  <a:srgbClr val="000000"/>
                </a:buClr>
                <a:buSzPts val="2200"/>
                <a:buFont typeface="Arial"/>
                <a:buNone/>
              </a:pPr>
              <a:r>
                <a:rPr lang="en" sz="2200" b="0" i="0" u="none" strike="noStrike" cap="none">
                  <a:solidFill>
                    <a:srgbClr val="000000"/>
                  </a:solidFill>
                  <a:latin typeface="Arial"/>
                  <a:ea typeface="Arial"/>
                  <a:cs typeface="Arial"/>
                  <a:sym typeface="Arial"/>
                </a:rPr>
                <a:t>Describe research data</a:t>
              </a:r>
              <a:endParaRPr sz="2200" b="0" i="0" u="none" strike="noStrike" cap="none">
                <a:solidFill>
                  <a:srgbClr val="000000"/>
                </a:solidFill>
                <a:latin typeface="Arial"/>
                <a:ea typeface="Arial"/>
                <a:cs typeface="Arial"/>
                <a:sym typeface="Arial"/>
              </a:endParaRPr>
            </a:p>
          </p:txBody>
        </p:sp>
        <p:cxnSp>
          <p:nvCxnSpPr>
            <p:cNvPr id="234" name="Google Shape;234;p12"/>
            <p:cNvCxnSpPr/>
            <p:nvPr/>
          </p:nvCxnSpPr>
          <p:spPr>
            <a:xfrm>
              <a:off x="1153209" y="806648"/>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sp>
          <p:nvSpPr>
            <p:cNvPr id="235" name="Google Shape;235;p12"/>
            <p:cNvSpPr/>
            <p:nvPr/>
          </p:nvSpPr>
          <p:spPr>
            <a:xfrm>
              <a:off x="1239700" y="845059"/>
              <a:ext cx="4526348" cy="7682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2"/>
            <p:cNvSpPr txBox="1"/>
            <p:nvPr/>
          </p:nvSpPr>
          <p:spPr>
            <a:xfrm>
              <a:off x="1239700" y="845059"/>
              <a:ext cx="4526348" cy="768236"/>
            </a:xfrm>
            <a:prstGeom prst="rect">
              <a:avLst/>
            </a:prstGeom>
            <a:noFill/>
            <a:ln>
              <a:noFill/>
            </a:ln>
          </p:spPr>
          <p:txBody>
            <a:bodyPr spcFirstLastPara="1" wrap="square" lIns="83800" tIns="83800" rIns="83800" bIns="83800" anchor="t" anchorCtr="0">
              <a:noAutofit/>
            </a:bodyPr>
            <a:lstStyle/>
            <a:p>
              <a:pPr marL="0" marR="0" lvl="0" indent="0" algn="l" rtl="0">
                <a:lnSpc>
                  <a:spcPct val="90000"/>
                </a:lnSpc>
                <a:spcBef>
                  <a:spcPts val="0"/>
                </a:spcBef>
                <a:spcAft>
                  <a:spcPts val="0"/>
                </a:spcAft>
                <a:buClr>
                  <a:srgbClr val="000000"/>
                </a:buClr>
                <a:buSzPts val="2200"/>
                <a:buFont typeface="Arial"/>
                <a:buNone/>
              </a:pPr>
              <a:r>
                <a:rPr lang="en" sz="2200" b="0" i="0" u="none" strike="noStrike" cap="none">
                  <a:solidFill>
                    <a:srgbClr val="000000"/>
                  </a:solidFill>
                  <a:latin typeface="Arial"/>
                  <a:ea typeface="Arial"/>
                  <a:cs typeface="Arial"/>
                  <a:sym typeface="Arial"/>
                </a:rPr>
                <a:t>Understand the difference between quantitative &amp; qualitative data</a:t>
              </a:r>
              <a:endParaRPr/>
            </a:p>
          </p:txBody>
        </p:sp>
        <p:cxnSp>
          <p:nvCxnSpPr>
            <p:cNvPr id="237" name="Google Shape;237;p12"/>
            <p:cNvCxnSpPr/>
            <p:nvPr/>
          </p:nvCxnSpPr>
          <p:spPr>
            <a:xfrm>
              <a:off x="1153209" y="1613296"/>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sp>
          <p:nvSpPr>
            <p:cNvPr id="238" name="Google Shape;238;p12"/>
            <p:cNvSpPr/>
            <p:nvPr/>
          </p:nvSpPr>
          <p:spPr>
            <a:xfrm>
              <a:off x="1239700" y="1651708"/>
              <a:ext cx="4526348" cy="7682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2"/>
            <p:cNvSpPr txBox="1"/>
            <p:nvPr/>
          </p:nvSpPr>
          <p:spPr>
            <a:xfrm>
              <a:off x="1239700" y="1651708"/>
              <a:ext cx="4526348" cy="768236"/>
            </a:xfrm>
            <a:prstGeom prst="rect">
              <a:avLst/>
            </a:prstGeom>
            <a:noFill/>
            <a:ln>
              <a:noFill/>
            </a:ln>
          </p:spPr>
          <p:txBody>
            <a:bodyPr spcFirstLastPara="1" wrap="square" lIns="83800" tIns="83800" rIns="83800" bIns="83800" anchor="t" anchorCtr="0">
              <a:noAutofit/>
            </a:bodyPr>
            <a:lstStyle/>
            <a:p>
              <a:pPr marL="0" marR="0" lvl="0" indent="0" algn="l" rtl="0">
                <a:lnSpc>
                  <a:spcPct val="90000"/>
                </a:lnSpc>
                <a:spcBef>
                  <a:spcPts val="0"/>
                </a:spcBef>
                <a:spcAft>
                  <a:spcPts val="0"/>
                </a:spcAft>
                <a:buClr>
                  <a:srgbClr val="000000"/>
                </a:buClr>
                <a:buSzPts val="2200"/>
                <a:buFont typeface="Arial"/>
                <a:buNone/>
              </a:pPr>
              <a:r>
                <a:rPr lang="en" sz="2200" b="0" i="0" u="none" strike="noStrike" cap="none">
                  <a:solidFill>
                    <a:srgbClr val="000000"/>
                  </a:solidFill>
                  <a:latin typeface="Arial"/>
                  <a:ea typeface="Arial"/>
                  <a:cs typeface="Arial"/>
                  <a:sym typeface="Arial"/>
                </a:rPr>
                <a:t>Describe Open Research Data</a:t>
              </a:r>
              <a:endParaRPr sz="2200" b="0" i="0" u="none" strike="noStrike" cap="none">
                <a:solidFill>
                  <a:srgbClr val="000000"/>
                </a:solidFill>
                <a:latin typeface="Arial"/>
                <a:ea typeface="Arial"/>
                <a:cs typeface="Arial"/>
                <a:sym typeface="Arial"/>
              </a:endParaRPr>
            </a:p>
          </p:txBody>
        </p:sp>
        <p:cxnSp>
          <p:nvCxnSpPr>
            <p:cNvPr id="240" name="Google Shape;240;p12"/>
            <p:cNvCxnSpPr/>
            <p:nvPr/>
          </p:nvCxnSpPr>
          <p:spPr>
            <a:xfrm>
              <a:off x="1153209" y="2419944"/>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sp>
          <p:nvSpPr>
            <p:cNvPr id="241" name="Google Shape;241;p12"/>
            <p:cNvSpPr/>
            <p:nvPr/>
          </p:nvSpPr>
          <p:spPr>
            <a:xfrm>
              <a:off x="1239700" y="2458356"/>
              <a:ext cx="4526348" cy="7682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2"/>
            <p:cNvSpPr txBox="1"/>
            <p:nvPr/>
          </p:nvSpPr>
          <p:spPr>
            <a:xfrm>
              <a:off x="1239700" y="2458356"/>
              <a:ext cx="4526348" cy="768236"/>
            </a:xfrm>
            <a:prstGeom prst="rect">
              <a:avLst/>
            </a:prstGeom>
            <a:noFill/>
            <a:ln>
              <a:noFill/>
            </a:ln>
          </p:spPr>
          <p:txBody>
            <a:bodyPr spcFirstLastPara="1" wrap="square" lIns="83800" tIns="83800" rIns="83800" bIns="83800" anchor="t" anchorCtr="0">
              <a:noAutofit/>
            </a:bodyPr>
            <a:lstStyle/>
            <a:p>
              <a:pPr marL="0" marR="0" lvl="0" indent="0" algn="l" rtl="0">
                <a:lnSpc>
                  <a:spcPct val="90000"/>
                </a:lnSpc>
                <a:spcBef>
                  <a:spcPts val="0"/>
                </a:spcBef>
                <a:spcAft>
                  <a:spcPts val="0"/>
                </a:spcAft>
                <a:buClr>
                  <a:srgbClr val="000000"/>
                </a:buClr>
                <a:buSzPts val="2200"/>
                <a:buFont typeface="Arial"/>
                <a:buNone/>
              </a:pPr>
              <a:r>
                <a:rPr lang="en" sz="2200" b="0" i="0" u="none" strike="noStrike" cap="none">
                  <a:solidFill>
                    <a:srgbClr val="000000"/>
                  </a:solidFill>
                  <a:latin typeface="Arial"/>
                  <a:ea typeface="Arial"/>
                  <a:cs typeface="Arial"/>
                  <a:sym typeface="Arial"/>
                </a:rPr>
                <a:t>Understand the Fair Principles</a:t>
              </a:r>
              <a:endParaRPr sz="2200" b="0" i="0" u="none" strike="noStrike" cap="none">
                <a:solidFill>
                  <a:srgbClr val="000000"/>
                </a:solidFill>
                <a:latin typeface="Arial"/>
                <a:ea typeface="Arial"/>
                <a:cs typeface="Arial"/>
                <a:sym typeface="Arial"/>
              </a:endParaRPr>
            </a:p>
          </p:txBody>
        </p:sp>
        <p:cxnSp>
          <p:nvCxnSpPr>
            <p:cNvPr id="243" name="Google Shape;243;p12"/>
            <p:cNvCxnSpPr/>
            <p:nvPr/>
          </p:nvCxnSpPr>
          <p:spPr>
            <a:xfrm>
              <a:off x="1153209" y="3226592"/>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grpSp>
      <p:pic>
        <p:nvPicPr>
          <p:cNvPr id="244" name="Google Shape;244;p12"/>
          <p:cNvPicPr preferRelativeResize="0"/>
          <p:nvPr/>
        </p:nvPicPr>
        <p:blipFill rotWithShape="1">
          <a:blip r:embed="rId3">
            <a:alphaModFix/>
          </a:blip>
          <a:srcRect/>
          <a:stretch/>
        </p:blipFill>
        <p:spPr>
          <a:xfrm>
            <a:off x="246375" y="1581059"/>
            <a:ext cx="2494500" cy="299141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13"/>
          <p:cNvSpPr txBox="1">
            <a:spLocks noGrp="1"/>
          </p:cNvSpPr>
          <p:nvPr>
            <p:ph type="title"/>
          </p:nvPr>
        </p:nvSpPr>
        <p:spPr>
          <a:xfrm>
            <a:off x="246375" y="266463"/>
            <a:ext cx="8520600" cy="607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Module 4 – Learning Outcomes</a:t>
            </a:r>
            <a:endParaRPr/>
          </a:p>
        </p:txBody>
      </p:sp>
      <p:sp>
        <p:nvSpPr>
          <p:cNvPr id="250" name="Google Shape;250;p13"/>
          <p:cNvSpPr txBox="1">
            <a:spLocks noGrp="1"/>
          </p:cNvSpPr>
          <p:nvPr>
            <p:ph type="body" idx="4294967295"/>
          </p:nvPr>
        </p:nvSpPr>
        <p:spPr>
          <a:xfrm>
            <a:off x="50642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Resarch </a:t>
            </a:r>
            <a:r>
              <a:rPr lang="en">
                <a:solidFill>
                  <a:schemeClr val="lt1"/>
                </a:solidFill>
                <a:latin typeface="Arial"/>
                <a:ea typeface="Arial"/>
                <a:cs typeface="Arial"/>
                <a:sym typeface="Arial"/>
              </a:rPr>
              <a:t>🡪 Open </a:t>
            </a:r>
            <a:endParaRPr>
              <a:solidFill>
                <a:schemeClr val="lt1"/>
              </a:solidFill>
            </a:endParaRPr>
          </a:p>
        </p:txBody>
      </p:sp>
      <p:sp>
        <p:nvSpPr>
          <p:cNvPr id="251" name="Google Shape;251;p13"/>
          <p:cNvSpPr txBox="1">
            <a:spLocks noGrp="1"/>
          </p:cNvSpPr>
          <p:nvPr>
            <p:ph type="body" idx="4294967295"/>
          </p:nvPr>
        </p:nvSpPr>
        <p:spPr>
          <a:xfrm>
            <a:off x="3389450"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Research</a:t>
            </a:r>
            <a:endParaRPr>
              <a:solidFill>
                <a:schemeClr val="lt1"/>
              </a:solidFill>
            </a:endParaRPr>
          </a:p>
        </p:txBody>
      </p:sp>
      <p:sp>
        <p:nvSpPr>
          <p:cNvPr id="252" name="Google Shape;252;p13"/>
          <p:cNvSpPr txBox="1">
            <a:spLocks noGrp="1"/>
          </p:cNvSpPr>
          <p:nvPr>
            <p:ph type="body" idx="4294967295"/>
          </p:nvPr>
        </p:nvSpPr>
        <p:spPr>
          <a:xfrm>
            <a:off x="627247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Resource</a:t>
            </a:r>
            <a:endParaRPr>
              <a:solidFill>
                <a:schemeClr val="lt1"/>
              </a:solidFill>
            </a:endParaRPr>
          </a:p>
        </p:txBody>
      </p:sp>
      <p:grpSp>
        <p:nvGrpSpPr>
          <p:cNvPr id="253" name="Google Shape;253;p13"/>
          <p:cNvGrpSpPr/>
          <p:nvPr/>
        </p:nvGrpSpPr>
        <p:grpSpPr>
          <a:xfrm>
            <a:off x="2871525" y="1304875"/>
            <a:ext cx="5766049" cy="3267597"/>
            <a:chOff x="0" y="0"/>
            <a:chExt cx="5766049" cy="3267597"/>
          </a:xfrm>
        </p:grpSpPr>
        <p:cxnSp>
          <p:nvCxnSpPr>
            <p:cNvPr id="254" name="Google Shape;254;p13"/>
            <p:cNvCxnSpPr/>
            <p:nvPr/>
          </p:nvCxnSpPr>
          <p:spPr>
            <a:xfrm>
              <a:off x="0" y="0"/>
              <a:ext cx="5766049" cy="0"/>
            </a:xfrm>
            <a:prstGeom prst="straightConnector1">
              <a:avLst/>
            </a:prstGeom>
            <a:solidFill>
              <a:srgbClr val="212C74"/>
            </a:solidFill>
            <a:ln w="25400" cap="flat" cmpd="sng">
              <a:solidFill>
                <a:srgbClr val="212C74"/>
              </a:solidFill>
              <a:prstDash val="solid"/>
              <a:round/>
              <a:headEnd type="none" w="sm" len="sm"/>
              <a:tailEnd type="none" w="sm" len="sm"/>
            </a:ln>
            <a:effectLst>
              <a:outerShdw blurRad="40000" dist="20000" dir="5400000" rotWithShape="0">
                <a:srgbClr val="000000">
                  <a:alpha val="37647"/>
                </a:srgbClr>
              </a:outerShdw>
            </a:effectLst>
          </p:spPr>
        </p:cxnSp>
        <p:sp>
          <p:nvSpPr>
            <p:cNvPr id="255" name="Google Shape;255;p13"/>
            <p:cNvSpPr/>
            <p:nvPr/>
          </p:nvSpPr>
          <p:spPr>
            <a:xfrm>
              <a:off x="0" y="0"/>
              <a:ext cx="1153209" cy="326759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3"/>
            <p:cNvSpPr txBox="1"/>
            <p:nvPr/>
          </p:nvSpPr>
          <p:spPr>
            <a:xfrm>
              <a:off x="0" y="0"/>
              <a:ext cx="1153209" cy="3267597"/>
            </a:xfrm>
            <a:prstGeom prst="rect">
              <a:avLst/>
            </a:prstGeom>
            <a:noFill/>
            <a:ln>
              <a:noFill/>
            </a:ln>
          </p:spPr>
          <p:txBody>
            <a:bodyPr spcFirstLastPara="1" wrap="square" lIns="83800" tIns="83800" rIns="83800" bIns="83800" anchor="t" anchorCtr="0">
              <a:noAutofit/>
            </a:bodyPr>
            <a:lstStyle/>
            <a:p>
              <a:pPr marL="0" marR="0" lvl="0" indent="0" algn="l" rtl="0">
                <a:lnSpc>
                  <a:spcPct val="90000"/>
                </a:lnSpc>
                <a:spcBef>
                  <a:spcPts val="0"/>
                </a:spcBef>
                <a:spcAft>
                  <a:spcPts val="0"/>
                </a:spcAft>
                <a:buClr>
                  <a:srgbClr val="000000"/>
                </a:buClr>
                <a:buSzPts val="2200"/>
                <a:buFont typeface="Arial"/>
                <a:buNone/>
              </a:pPr>
              <a:r>
                <a:rPr lang="en" sz="2200" b="1" i="0" u="none" strike="noStrike" cap="none">
                  <a:solidFill>
                    <a:srgbClr val="000000"/>
                  </a:solidFill>
                  <a:latin typeface="Arial"/>
                  <a:ea typeface="Arial"/>
                  <a:cs typeface="Arial"/>
                  <a:sym typeface="Arial"/>
                </a:rPr>
                <a:t>Open Access</a:t>
              </a:r>
              <a:endParaRPr sz="2200" b="1" i="0" u="none" strike="noStrike" cap="none">
                <a:solidFill>
                  <a:srgbClr val="000000"/>
                </a:solidFill>
                <a:latin typeface="Arial"/>
                <a:ea typeface="Arial"/>
                <a:cs typeface="Arial"/>
                <a:sym typeface="Arial"/>
              </a:endParaRPr>
            </a:p>
          </p:txBody>
        </p:sp>
        <p:sp>
          <p:nvSpPr>
            <p:cNvPr id="257" name="Google Shape;257;p13"/>
            <p:cNvSpPr/>
            <p:nvPr/>
          </p:nvSpPr>
          <p:spPr>
            <a:xfrm>
              <a:off x="1239700" y="38411"/>
              <a:ext cx="4526348" cy="7682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3"/>
            <p:cNvSpPr txBox="1"/>
            <p:nvPr/>
          </p:nvSpPr>
          <p:spPr>
            <a:xfrm>
              <a:off x="1239700" y="38411"/>
              <a:ext cx="4526348" cy="768236"/>
            </a:xfrm>
            <a:prstGeom prst="rect">
              <a:avLst/>
            </a:prstGeom>
            <a:noFill/>
            <a:ln>
              <a:noFill/>
            </a:ln>
          </p:spPr>
          <p:txBody>
            <a:bodyPr spcFirstLastPara="1" wrap="square" lIns="72375" tIns="72375" rIns="72375" bIns="72375" anchor="t" anchorCtr="0">
              <a:noAutofit/>
            </a:bodyPr>
            <a:lstStyle/>
            <a:p>
              <a:pPr marL="0" marR="0" lvl="0" indent="0" algn="l" rtl="0">
                <a:lnSpc>
                  <a:spcPct val="90000"/>
                </a:lnSpc>
                <a:spcBef>
                  <a:spcPts val="0"/>
                </a:spcBef>
                <a:spcAft>
                  <a:spcPts val="0"/>
                </a:spcAft>
                <a:buClr>
                  <a:srgbClr val="000000"/>
                </a:buClr>
                <a:buSzPts val="1900"/>
                <a:buFont typeface="Arial"/>
                <a:buNone/>
              </a:pPr>
              <a:r>
                <a:rPr lang="en" sz="1900" b="0" i="0" u="none" strike="noStrike" cap="none">
                  <a:solidFill>
                    <a:srgbClr val="000000"/>
                  </a:solidFill>
                  <a:latin typeface="Arial"/>
                  <a:ea typeface="Arial"/>
                  <a:cs typeface="Arial"/>
                  <a:sym typeface="Arial"/>
                </a:rPr>
                <a:t>Understand the purpose and characteristics of peer-reviewed articles</a:t>
              </a:r>
              <a:endParaRPr sz="1900" b="0" i="0" u="none" strike="noStrike" cap="none">
                <a:solidFill>
                  <a:srgbClr val="000000"/>
                </a:solidFill>
                <a:latin typeface="Arial"/>
                <a:ea typeface="Arial"/>
                <a:cs typeface="Arial"/>
                <a:sym typeface="Arial"/>
              </a:endParaRPr>
            </a:p>
          </p:txBody>
        </p:sp>
        <p:cxnSp>
          <p:nvCxnSpPr>
            <p:cNvPr id="259" name="Google Shape;259;p13"/>
            <p:cNvCxnSpPr/>
            <p:nvPr/>
          </p:nvCxnSpPr>
          <p:spPr>
            <a:xfrm>
              <a:off x="1153209" y="806648"/>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sp>
          <p:nvSpPr>
            <p:cNvPr id="260" name="Google Shape;260;p13"/>
            <p:cNvSpPr/>
            <p:nvPr/>
          </p:nvSpPr>
          <p:spPr>
            <a:xfrm>
              <a:off x="1239700" y="845059"/>
              <a:ext cx="4526348" cy="7682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3"/>
            <p:cNvSpPr txBox="1"/>
            <p:nvPr/>
          </p:nvSpPr>
          <p:spPr>
            <a:xfrm>
              <a:off x="1239700" y="845059"/>
              <a:ext cx="4526348" cy="768236"/>
            </a:xfrm>
            <a:prstGeom prst="rect">
              <a:avLst/>
            </a:prstGeom>
            <a:noFill/>
            <a:ln>
              <a:noFill/>
            </a:ln>
          </p:spPr>
          <p:txBody>
            <a:bodyPr spcFirstLastPara="1" wrap="square" lIns="72375" tIns="72375" rIns="72375" bIns="72375" anchor="t" anchorCtr="0">
              <a:noAutofit/>
            </a:bodyPr>
            <a:lstStyle/>
            <a:p>
              <a:pPr marL="0" marR="0" lvl="0" indent="0" algn="l" rtl="0">
                <a:lnSpc>
                  <a:spcPct val="90000"/>
                </a:lnSpc>
                <a:spcBef>
                  <a:spcPts val="0"/>
                </a:spcBef>
                <a:spcAft>
                  <a:spcPts val="0"/>
                </a:spcAft>
                <a:buClr>
                  <a:srgbClr val="000000"/>
                </a:buClr>
                <a:buSzPts val="1900"/>
                <a:buFont typeface="Arial"/>
                <a:buNone/>
              </a:pPr>
              <a:r>
                <a:rPr lang="en" sz="1900" b="0" i="0" u="none" strike="noStrike" cap="none">
                  <a:solidFill>
                    <a:srgbClr val="000000"/>
                  </a:solidFill>
                  <a:latin typeface="Arial"/>
                  <a:ea typeface="Arial"/>
                  <a:cs typeface="Arial"/>
                  <a:sym typeface="Arial"/>
                </a:rPr>
                <a:t>List the stages of the research publishing cycle</a:t>
              </a:r>
              <a:endParaRPr/>
            </a:p>
          </p:txBody>
        </p:sp>
        <p:cxnSp>
          <p:nvCxnSpPr>
            <p:cNvPr id="262" name="Google Shape;262;p13"/>
            <p:cNvCxnSpPr/>
            <p:nvPr/>
          </p:nvCxnSpPr>
          <p:spPr>
            <a:xfrm>
              <a:off x="1153209" y="1613296"/>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sp>
          <p:nvSpPr>
            <p:cNvPr id="263" name="Google Shape;263;p13"/>
            <p:cNvSpPr/>
            <p:nvPr/>
          </p:nvSpPr>
          <p:spPr>
            <a:xfrm>
              <a:off x="1239700" y="1651708"/>
              <a:ext cx="4526348" cy="7682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13"/>
            <p:cNvSpPr txBox="1"/>
            <p:nvPr/>
          </p:nvSpPr>
          <p:spPr>
            <a:xfrm>
              <a:off x="1239700" y="1651708"/>
              <a:ext cx="4526348" cy="768236"/>
            </a:xfrm>
            <a:prstGeom prst="rect">
              <a:avLst/>
            </a:prstGeom>
            <a:noFill/>
            <a:ln>
              <a:noFill/>
            </a:ln>
          </p:spPr>
          <p:txBody>
            <a:bodyPr spcFirstLastPara="1" wrap="square" lIns="72375" tIns="72375" rIns="72375" bIns="72375" anchor="t" anchorCtr="0">
              <a:noAutofit/>
            </a:bodyPr>
            <a:lstStyle/>
            <a:p>
              <a:pPr marL="0" marR="0" lvl="0" indent="0" algn="l" rtl="0">
                <a:lnSpc>
                  <a:spcPct val="90000"/>
                </a:lnSpc>
                <a:spcBef>
                  <a:spcPts val="0"/>
                </a:spcBef>
                <a:spcAft>
                  <a:spcPts val="0"/>
                </a:spcAft>
                <a:buClr>
                  <a:srgbClr val="000000"/>
                </a:buClr>
                <a:buSzPts val="1900"/>
                <a:buFont typeface="Arial"/>
                <a:buNone/>
              </a:pPr>
              <a:r>
                <a:rPr lang="en" sz="1900" b="0" i="0" u="none" strike="noStrike" cap="none">
                  <a:solidFill>
                    <a:srgbClr val="000000"/>
                  </a:solidFill>
                  <a:latin typeface="Arial"/>
                  <a:ea typeface="Arial"/>
                  <a:cs typeface="Arial"/>
                  <a:sym typeface="Arial"/>
                </a:rPr>
                <a:t>Define Open Access</a:t>
              </a:r>
              <a:endParaRPr sz="1900" b="0" i="0" u="none" strike="noStrike" cap="none">
                <a:solidFill>
                  <a:srgbClr val="000000"/>
                </a:solidFill>
                <a:latin typeface="Arial"/>
                <a:ea typeface="Arial"/>
                <a:cs typeface="Arial"/>
                <a:sym typeface="Arial"/>
              </a:endParaRPr>
            </a:p>
          </p:txBody>
        </p:sp>
        <p:cxnSp>
          <p:nvCxnSpPr>
            <p:cNvPr id="265" name="Google Shape;265;p13"/>
            <p:cNvCxnSpPr/>
            <p:nvPr/>
          </p:nvCxnSpPr>
          <p:spPr>
            <a:xfrm>
              <a:off x="1153209" y="2419944"/>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sp>
          <p:nvSpPr>
            <p:cNvPr id="266" name="Google Shape;266;p13"/>
            <p:cNvSpPr/>
            <p:nvPr/>
          </p:nvSpPr>
          <p:spPr>
            <a:xfrm>
              <a:off x="1239700" y="2458356"/>
              <a:ext cx="4526348" cy="7682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3"/>
            <p:cNvSpPr txBox="1"/>
            <p:nvPr/>
          </p:nvSpPr>
          <p:spPr>
            <a:xfrm>
              <a:off x="1239700" y="2458356"/>
              <a:ext cx="4526348" cy="768236"/>
            </a:xfrm>
            <a:prstGeom prst="rect">
              <a:avLst/>
            </a:prstGeom>
            <a:noFill/>
            <a:ln>
              <a:noFill/>
            </a:ln>
          </p:spPr>
          <p:txBody>
            <a:bodyPr spcFirstLastPara="1" wrap="square" lIns="72375" tIns="72375" rIns="72375" bIns="72375" anchor="t" anchorCtr="0">
              <a:noAutofit/>
            </a:bodyPr>
            <a:lstStyle/>
            <a:p>
              <a:pPr marL="0" marR="0" lvl="0" indent="0" algn="l" rtl="0">
                <a:lnSpc>
                  <a:spcPct val="90000"/>
                </a:lnSpc>
                <a:spcBef>
                  <a:spcPts val="0"/>
                </a:spcBef>
                <a:spcAft>
                  <a:spcPts val="0"/>
                </a:spcAft>
                <a:buClr>
                  <a:srgbClr val="000000"/>
                </a:buClr>
                <a:buSzPts val="1900"/>
                <a:buFont typeface="Arial"/>
                <a:buNone/>
              </a:pPr>
              <a:r>
                <a:rPr lang="en" sz="1900" b="0" i="0" u="none" strike="noStrike" cap="none">
                  <a:solidFill>
                    <a:srgbClr val="000000"/>
                  </a:solidFill>
                  <a:latin typeface="Arial"/>
                  <a:ea typeface="Arial"/>
                  <a:cs typeface="Arial"/>
                  <a:sym typeface="Arial"/>
                </a:rPr>
                <a:t>Identify different types of Open Access</a:t>
              </a:r>
              <a:endParaRPr sz="1900" b="0" i="0" u="none" strike="noStrike" cap="none">
                <a:solidFill>
                  <a:srgbClr val="000000"/>
                </a:solidFill>
                <a:latin typeface="Arial"/>
                <a:ea typeface="Arial"/>
                <a:cs typeface="Arial"/>
                <a:sym typeface="Arial"/>
              </a:endParaRPr>
            </a:p>
          </p:txBody>
        </p:sp>
        <p:cxnSp>
          <p:nvCxnSpPr>
            <p:cNvPr id="268" name="Google Shape;268;p13"/>
            <p:cNvCxnSpPr/>
            <p:nvPr/>
          </p:nvCxnSpPr>
          <p:spPr>
            <a:xfrm>
              <a:off x="1153209" y="3226592"/>
              <a:ext cx="4612839" cy="0"/>
            </a:xfrm>
            <a:prstGeom prst="straightConnector1">
              <a:avLst/>
            </a:prstGeom>
            <a:solidFill>
              <a:srgbClr val="212C74"/>
            </a:solidFill>
            <a:ln w="25400" cap="flat" cmpd="sng">
              <a:solidFill>
                <a:srgbClr val="BABBC8"/>
              </a:solidFill>
              <a:prstDash val="solid"/>
              <a:round/>
              <a:headEnd type="none" w="sm" len="sm"/>
              <a:tailEnd type="none" w="sm" len="sm"/>
            </a:ln>
            <a:effectLst>
              <a:outerShdw blurRad="40000" dist="20000" dir="5400000" rotWithShape="0">
                <a:srgbClr val="000000">
                  <a:alpha val="37647"/>
                </a:srgbClr>
              </a:outerShdw>
            </a:effectLst>
          </p:spPr>
        </p:cxnSp>
      </p:grpSp>
      <p:pic>
        <p:nvPicPr>
          <p:cNvPr id="269" name="Google Shape;269;p13"/>
          <p:cNvPicPr preferRelativeResize="0"/>
          <p:nvPr/>
        </p:nvPicPr>
        <p:blipFill rotWithShape="1">
          <a:blip r:embed="rId3">
            <a:alphaModFix/>
          </a:blip>
          <a:srcRect/>
          <a:stretch/>
        </p:blipFill>
        <p:spPr>
          <a:xfrm>
            <a:off x="246375" y="1581059"/>
            <a:ext cx="2494499" cy="2991412"/>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14"/>
          <p:cNvSpPr txBox="1">
            <a:spLocks noGrp="1"/>
          </p:cNvSpPr>
          <p:nvPr>
            <p:ph type="title"/>
          </p:nvPr>
        </p:nvSpPr>
        <p:spPr>
          <a:xfrm>
            <a:off x="265500" y="1151100"/>
            <a:ext cx="4045200" cy="15645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Digital Badge</a:t>
            </a:r>
            <a:endParaRPr/>
          </a:p>
        </p:txBody>
      </p:sp>
      <p:sp>
        <p:nvSpPr>
          <p:cNvPr id="275" name="Google Shape;275;p14"/>
          <p:cNvSpPr txBox="1">
            <a:spLocks noGrp="1"/>
          </p:cNvSpPr>
          <p:nvPr>
            <p:ph type="subTitle" idx="1"/>
          </p:nvPr>
        </p:nvSpPr>
        <p:spPr>
          <a:xfrm>
            <a:off x="265500" y="2769001"/>
            <a:ext cx="4045200" cy="1269300"/>
          </a:xfrm>
          <a:prstGeom prst="rect">
            <a:avLst/>
          </a:prstGeom>
          <a:noFill/>
          <a:ln>
            <a:noFill/>
          </a:ln>
        </p:spPr>
        <p:txBody>
          <a:bodyPr spcFirstLastPara="1" wrap="square" lIns="91425" tIns="91425" rIns="91425" bIns="91425" anchor="t" anchorCtr="0">
            <a:noAutofit/>
          </a:bodyPr>
          <a:lstStyle/>
          <a:p>
            <a:pPr marL="342900" lvl="0" indent="-342900" algn="l" rtl="0">
              <a:lnSpc>
                <a:spcPct val="100000"/>
              </a:lnSpc>
              <a:spcBef>
                <a:spcPts val="0"/>
              </a:spcBef>
              <a:spcAft>
                <a:spcPts val="0"/>
              </a:spcAft>
              <a:buSzPts val="2100"/>
              <a:buFont typeface="Arial"/>
              <a:buChar char="•"/>
            </a:pPr>
            <a:r>
              <a:rPr lang="en"/>
              <a:t>Completion of all 4 modules</a:t>
            </a:r>
            <a:endParaRPr/>
          </a:p>
          <a:p>
            <a:pPr marL="342900" lvl="0" indent="-342900" algn="l" rtl="0">
              <a:lnSpc>
                <a:spcPct val="100000"/>
              </a:lnSpc>
              <a:spcBef>
                <a:spcPts val="0"/>
              </a:spcBef>
              <a:spcAft>
                <a:spcPts val="0"/>
              </a:spcAft>
              <a:buSzPts val="2100"/>
              <a:buFont typeface="Arial"/>
              <a:buChar char="•"/>
            </a:pPr>
            <a:r>
              <a:rPr lang="en"/>
              <a:t>Score 80% or more</a:t>
            </a:r>
            <a:endParaRPr/>
          </a:p>
          <a:p>
            <a:pPr marL="342900" lvl="0" indent="-342900" algn="l" rtl="0">
              <a:lnSpc>
                <a:spcPct val="100000"/>
              </a:lnSpc>
              <a:spcBef>
                <a:spcPts val="0"/>
              </a:spcBef>
              <a:spcAft>
                <a:spcPts val="0"/>
              </a:spcAft>
              <a:buSzPts val="2100"/>
              <a:buFont typeface="Arial"/>
              <a:buChar char="•"/>
            </a:pPr>
            <a:r>
              <a:rPr lang="en"/>
              <a:t>Display on Badger</a:t>
            </a:r>
            <a:endParaRPr/>
          </a:p>
        </p:txBody>
      </p:sp>
      <p:pic>
        <p:nvPicPr>
          <p:cNvPr id="276" name="Google Shape;276;p14" descr="A logo for a university&#10;&#10;Description automatically generated"/>
          <p:cNvPicPr preferRelativeResize="0"/>
          <p:nvPr/>
        </p:nvPicPr>
        <p:blipFill rotWithShape="1">
          <a:blip r:embed="rId3">
            <a:alphaModFix/>
          </a:blip>
          <a:srcRect/>
          <a:stretch/>
        </p:blipFill>
        <p:spPr>
          <a:xfrm>
            <a:off x="4871188" y="899899"/>
            <a:ext cx="4007312" cy="334370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15"/>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What’s Next? - Building Competence</a:t>
            </a:r>
            <a:endParaRPr/>
          </a:p>
        </p:txBody>
      </p:sp>
      <p:sp>
        <p:nvSpPr>
          <p:cNvPr id="282" name="Google Shape;282;p15"/>
          <p:cNvSpPr/>
          <p:nvPr/>
        </p:nvSpPr>
        <p:spPr>
          <a:xfrm>
            <a:off x="432350" y="1304875"/>
            <a:ext cx="2469300" cy="607800"/>
          </a:xfrm>
          <a:prstGeom prst="homePlate">
            <a:avLst>
              <a:gd name="adj" fmla="val 50000"/>
            </a:avLst>
          </a:prstGeom>
          <a:solidFill>
            <a:schemeClr val="dk1"/>
          </a:solidFill>
          <a:ln>
            <a:noFill/>
          </a:ln>
        </p:spPr>
        <p:txBody>
          <a:bodyPr spcFirstLastPara="1" wrap="square" lIns="121875" tIns="121875" rIns="121875" bIns="1218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3" name="Google Shape;283;p15"/>
          <p:cNvSpPr txBox="1">
            <a:spLocks noGrp="1"/>
          </p:cNvSpPr>
          <p:nvPr>
            <p:ph type="body" idx="4294967295"/>
          </p:nvPr>
        </p:nvSpPr>
        <p:spPr>
          <a:xfrm>
            <a:off x="432350" y="1451576"/>
            <a:ext cx="2257200" cy="3144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800"/>
              <a:buNone/>
            </a:pPr>
            <a:r>
              <a:rPr lang="en">
                <a:solidFill>
                  <a:schemeClr val="lt1"/>
                </a:solidFill>
              </a:rPr>
              <a:t>Foundation</a:t>
            </a:r>
            <a:endParaRPr>
              <a:solidFill>
                <a:schemeClr val="lt1"/>
              </a:solidFill>
            </a:endParaRPr>
          </a:p>
        </p:txBody>
      </p:sp>
      <p:sp>
        <p:nvSpPr>
          <p:cNvPr id="284" name="Google Shape;284;p15"/>
          <p:cNvSpPr txBox="1">
            <a:spLocks noGrp="1"/>
          </p:cNvSpPr>
          <p:nvPr>
            <p:ph type="body" idx="4294967295"/>
          </p:nvPr>
        </p:nvSpPr>
        <p:spPr>
          <a:xfrm>
            <a:off x="432350" y="2070575"/>
            <a:ext cx="2471700" cy="2650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600" b="1"/>
              <a:t>Foundational Knowledge</a:t>
            </a:r>
            <a:endParaRPr sz="1600" b="1"/>
          </a:p>
          <a:p>
            <a:pPr marL="457200" lvl="0" indent="-330200" algn="l" rtl="0">
              <a:lnSpc>
                <a:spcPct val="115000"/>
              </a:lnSpc>
              <a:spcBef>
                <a:spcPts val="800"/>
              </a:spcBef>
              <a:spcAft>
                <a:spcPts val="0"/>
              </a:spcAft>
              <a:buSzPts val="1600"/>
              <a:buChar char="●"/>
            </a:pPr>
            <a:r>
              <a:rPr lang="en" sz="1600"/>
              <a:t>Basic concepts</a:t>
            </a:r>
            <a:endParaRPr sz="1600"/>
          </a:p>
          <a:p>
            <a:pPr marL="457200" lvl="0" indent="-330200" algn="l" rtl="0">
              <a:lnSpc>
                <a:spcPct val="115000"/>
              </a:lnSpc>
              <a:spcBef>
                <a:spcPts val="0"/>
              </a:spcBef>
              <a:spcAft>
                <a:spcPts val="0"/>
              </a:spcAft>
              <a:buSzPts val="1600"/>
              <a:buChar char="●"/>
            </a:pPr>
            <a:r>
              <a:rPr lang="en" sz="1600"/>
              <a:t>Developing familiarity</a:t>
            </a:r>
            <a:endParaRPr/>
          </a:p>
          <a:p>
            <a:pPr marL="457200" lvl="0" indent="-330200" algn="l" rtl="0">
              <a:lnSpc>
                <a:spcPct val="115000"/>
              </a:lnSpc>
              <a:spcBef>
                <a:spcPts val="0"/>
              </a:spcBef>
              <a:spcAft>
                <a:spcPts val="0"/>
              </a:spcAft>
              <a:buSzPts val="1600"/>
              <a:buChar char="●"/>
            </a:pPr>
            <a:r>
              <a:rPr lang="en" sz="1600"/>
              <a:t>Focus on most commonly known areas of Open</a:t>
            </a:r>
            <a:endParaRPr sz="1600"/>
          </a:p>
        </p:txBody>
      </p:sp>
      <p:sp>
        <p:nvSpPr>
          <p:cNvPr id="285" name="Google Shape;285;p15"/>
          <p:cNvSpPr/>
          <p:nvPr/>
        </p:nvSpPr>
        <p:spPr>
          <a:xfrm>
            <a:off x="3044777" y="1304875"/>
            <a:ext cx="2760600" cy="607800"/>
          </a:xfrm>
          <a:prstGeom prst="chevron">
            <a:avLst>
              <a:gd name="adj" fmla="val 50000"/>
            </a:avLst>
          </a:prstGeom>
          <a:solidFill>
            <a:schemeClr val="dk1"/>
          </a:solidFill>
          <a:ln>
            <a:noFill/>
          </a:ln>
        </p:spPr>
        <p:txBody>
          <a:bodyPr spcFirstLastPara="1" wrap="square" lIns="121875" tIns="121875" rIns="121875" bIns="1218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6" name="Google Shape;286;p15"/>
          <p:cNvSpPr txBox="1">
            <a:spLocks noGrp="1"/>
          </p:cNvSpPr>
          <p:nvPr>
            <p:ph type="body" idx="4294967295"/>
          </p:nvPr>
        </p:nvSpPr>
        <p:spPr>
          <a:xfrm>
            <a:off x="3336150" y="1451576"/>
            <a:ext cx="2257200" cy="3144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800"/>
              <a:buNone/>
            </a:pPr>
            <a:r>
              <a:rPr lang="en">
                <a:solidFill>
                  <a:schemeClr val="lt1"/>
                </a:solidFill>
              </a:rPr>
              <a:t>Action Knowledge</a:t>
            </a:r>
            <a:endParaRPr>
              <a:solidFill>
                <a:schemeClr val="lt1"/>
              </a:solidFill>
            </a:endParaRPr>
          </a:p>
        </p:txBody>
      </p:sp>
      <p:sp>
        <p:nvSpPr>
          <p:cNvPr id="287" name="Google Shape;287;p15"/>
          <p:cNvSpPr txBox="1">
            <a:spLocks noGrp="1"/>
          </p:cNvSpPr>
          <p:nvPr>
            <p:ph type="body" idx="4294967295"/>
          </p:nvPr>
        </p:nvSpPr>
        <p:spPr>
          <a:xfrm>
            <a:off x="3336146" y="2070575"/>
            <a:ext cx="2471700" cy="2650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600" b="1"/>
              <a:t>Open Science</a:t>
            </a:r>
            <a:endParaRPr sz="1600" b="1"/>
          </a:p>
          <a:p>
            <a:pPr marL="457200" lvl="0" indent="-330200" algn="l" rtl="0">
              <a:lnSpc>
                <a:spcPct val="115000"/>
              </a:lnSpc>
              <a:spcBef>
                <a:spcPts val="800"/>
              </a:spcBef>
              <a:spcAft>
                <a:spcPts val="0"/>
              </a:spcAft>
              <a:buSzPts val="1600"/>
              <a:buChar char="●"/>
            </a:pPr>
            <a:r>
              <a:rPr lang="en" sz="1600"/>
              <a:t>Put into practice</a:t>
            </a:r>
            <a:endParaRPr sz="1600"/>
          </a:p>
          <a:p>
            <a:pPr marL="914400" lvl="1" indent="-330200" algn="l" rtl="0">
              <a:lnSpc>
                <a:spcPct val="115000"/>
              </a:lnSpc>
              <a:spcBef>
                <a:spcPts val="0"/>
              </a:spcBef>
              <a:spcAft>
                <a:spcPts val="0"/>
              </a:spcAft>
              <a:buSzPts val="1600"/>
              <a:buChar char="○"/>
            </a:pPr>
            <a:r>
              <a:rPr lang="en" sz="1600"/>
              <a:t>Open Research Data</a:t>
            </a:r>
            <a:endParaRPr sz="1600"/>
          </a:p>
          <a:p>
            <a:pPr marL="914400" lvl="1" indent="-330200" algn="l" rtl="0">
              <a:lnSpc>
                <a:spcPct val="115000"/>
              </a:lnSpc>
              <a:spcBef>
                <a:spcPts val="0"/>
              </a:spcBef>
              <a:spcAft>
                <a:spcPts val="0"/>
              </a:spcAft>
              <a:buSzPts val="1600"/>
              <a:buChar char="○"/>
            </a:pPr>
            <a:r>
              <a:rPr lang="en" sz="1600"/>
              <a:t>Open Access</a:t>
            </a:r>
            <a:endParaRPr sz="1600"/>
          </a:p>
          <a:p>
            <a:pPr marL="914400" lvl="1" indent="-330200" algn="l" rtl="0">
              <a:lnSpc>
                <a:spcPct val="115000"/>
              </a:lnSpc>
              <a:spcBef>
                <a:spcPts val="0"/>
              </a:spcBef>
              <a:spcAft>
                <a:spcPts val="0"/>
              </a:spcAft>
              <a:buSzPts val="1600"/>
              <a:buChar char="○"/>
            </a:pPr>
            <a:r>
              <a:rPr lang="en" sz="1600"/>
              <a:t>Open Peer-review</a:t>
            </a:r>
            <a:endParaRPr/>
          </a:p>
          <a:p>
            <a:pPr marL="914400" lvl="1" indent="-330200" algn="l" rtl="0">
              <a:lnSpc>
                <a:spcPct val="115000"/>
              </a:lnSpc>
              <a:spcBef>
                <a:spcPts val="0"/>
              </a:spcBef>
              <a:spcAft>
                <a:spcPts val="0"/>
              </a:spcAft>
              <a:buSzPts val="1600"/>
              <a:buChar char="○"/>
            </a:pPr>
            <a:r>
              <a:rPr lang="en" sz="1600"/>
              <a:t>Open Source</a:t>
            </a:r>
            <a:endParaRPr sz="1600"/>
          </a:p>
        </p:txBody>
      </p:sp>
      <p:sp>
        <p:nvSpPr>
          <p:cNvPr id="288" name="Google Shape;288;p15"/>
          <p:cNvSpPr/>
          <p:nvPr/>
        </p:nvSpPr>
        <p:spPr>
          <a:xfrm>
            <a:off x="5948502" y="1304875"/>
            <a:ext cx="2760600" cy="607800"/>
          </a:xfrm>
          <a:prstGeom prst="chevron">
            <a:avLst>
              <a:gd name="adj" fmla="val 50000"/>
            </a:avLst>
          </a:prstGeom>
          <a:solidFill>
            <a:schemeClr val="dk1"/>
          </a:solidFill>
          <a:ln>
            <a:noFill/>
          </a:ln>
        </p:spPr>
        <p:txBody>
          <a:bodyPr spcFirstLastPara="1" wrap="square" lIns="121875" tIns="121875" rIns="121875" bIns="1218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9" name="Google Shape;289;p15"/>
          <p:cNvSpPr txBox="1">
            <a:spLocks noGrp="1"/>
          </p:cNvSpPr>
          <p:nvPr>
            <p:ph type="body" idx="4294967295"/>
          </p:nvPr>
        </p:nvSpPr>
        <p:spPr>
          <a:xfrm>
            <a:off x="6254233" y="1451576"/>
            <a:ext cx="2257200" cy="3144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800"/>
              <a:buNone/>
            </a:pPr>
            <a:r>
              <a:rPr lang="en">
                <a:solidFill>
                  <a:schemeClr val="lt1"/>
                </a:solidFill>
              </a:rPr>
              <a:t>Informed Planning</a:t>
            </a:r>
            <a:endParaRPr>
              <a:solidFill>
                <a:schemeClr val="lt1"/>
              </a:solidFill>
            </a:endParaRPr>
          </a:p>
        </p:txBody>
      </p:sp>
      <p:sp>
        <p:nvSpPr>
          <p:cNvPr id="290" name="Google Shape;290;p15"/>
          <p:cNvSpPr txBox="1">
            <a:spLocks noGrp="1"/>
          </p:cNvSpPr>
          <p:nvPr>
            <p:ph type="body" idx="4294967295"/>
          </p:nvPr>
        </p:nvSpPr>
        <p:spPr>
          <a:xfrm>
            <a:off x="6254226" y="2070575"/>
            <a:ext cx="2471700" cy="2650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600" b="1"/>
              <a:t>Design for Open</a:t>
            </a:r>
            <a:endParaRPr sz="1600" b="1"/>
          </a:p>
          <a:p>
            <a:pPr marL="457200" lvl="0" indent="-330200" algn="l" rtl="0">
              <a:lnSpc>
                <a:spcPct val="115000"/>
              </a:lnSpc>
              <a:spcBef>
                <a:spcPts val="800"/>
              </a:spcBef>
              <a:spcAft>
                <a:spcPts val="0"/>
              </a:spcAft>
              <a:buSzPts val="1600"/>
              <a:buChar char="●"/>
            </a:pPr>
            <a:r>
              <a:rPr lang="en" sz="1600"/>
              <a:t>Design research with Open methodologies</a:t>
            </a:r>
            <a:endParaRPr/>
          </a:p>
          <a:p>
            <a:pPr marL="457200" lvl="0" indent="-330200" algn="l" rtl="0">
              <a:lnSpc>
                <a:spcPct val="115000"/>
              </a:lnSpc>
              <a:spcBef>
                <a:spcPts val="800"/>
              </a:spcBef>
              <a:spcAft>
                <a:spcPts val="0"/>
              </a:spcAft>
              <a:buSzPts val="1600"/>
              <a:buChar char="●"/>
            </a:pPr>
            <a:r>
              <a:rPr lang="en" sz="1600"/>
              <a:t>Project plans</a:t>
            </a:r>
            <a:endParaRPr/>
          </a:p>
          <a:p>
            <a:pPr marL="457200" lvl="0" indent="-330200" algn="l" rtl="0">
              <a:lnSpc>
                <a:spcPct val="115000"/>
              </a:lnSpc>
              <a:spcBef>
                <a:spcPts val="800"/>
              </a:spcBef>
              <a:spcAft>
                <a:spcPts val="0"/>
              </a:spcAft>
              <a:buSzPts val="1600"/>
              <a:buChar char="●"/>
            </a:pPr>
            <a:r>
              <a:rPr lang="en" sz="1600"/>
              <a:t>Ethics</a:t>
            </a:r>
            <a:endParaRPr/>
          </a:p>
          <a:p>
            <a:pPr marL="457200" lvl="0" indent="-330200" algn="l" rtl="0">
              <a:lnSpc>
                <a:spcPct val="115000"/>
              </a:lnSpc>
              <a:spcBef>
                <a:spcPts val="800"/>
              </a:spcBef>
              <a:spcAft>
                <a:spcPts val="0"/>
              </a:spcAft>
              <a:buSzPts val="1600"/>
              <a:buChar char="●"/>
            </a:pPr>
            <a:r>
              <a:rPr lang="en" sz="1600"/>
              <a:t>Funder grants</a:t>
            </a:r>
            <a:endParaRPr sz="1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6"/>
          <p:cNvSpPr txBox="1">
            <a:spLocks noGrp="1"/>
          </p:cNvSpPr>
          <p:nvPr>
            <p:ph type="title"/>
          </p:nvPr>
        </p:nvSpPr>
        <p:spPr>
          <a:xfrm>
            <a:off x="265500" y="1151100"/>
            <a:ext cx="4045200" cy="15645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Takeaways</a:t>
            </a:r>
            <a:endParaRPr/>
          </a:p>
        </p:txBody>
      </p:sp>
      <p:sp>
        <p:nvSpPr>
          <p:cNvPr id="296" name="Google Shape;296;p16"/>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p>
            <a:pPr marL="285750" lvl="0" indent="-285750" algn="l" rtl="0">
              <a:lnSpc>
                <a:spcPct val="115000"/>
              </a:lnSpc>
              <a:spcBef>
                <a:spcPts val="0"/>
              </a:spcBef>
              <a:spcAft>
                <a:spcPts val="0"/>
              </a:spcAft>
              <a:buSzPts val="1800"/>
              <a:buChar char="●"/>
            </a:pPr>
            <a:r>
              <a:rPr lang="en"/>
              <a:t>Timelines far too short</a:t>
            </a:r>
            <a:endParaRPr/>
          </a:p>
          <a:p>
            <a:pPr marL="742950" lvl="1" indent="-285750" algn="l" rtl="0">
              <a:lnSpc>
                <a:spcPct val="100000"/>
              </a:lnSpc>
              <a:spcBef>
                <a:spcPts val="3200"/>
              </a:spcBef>
              <a:spcAft>
                <a:spcPts val="0"/>
              </a:spcAft>
              <a:buSzPts val="1400"/>
              <a:buChar char="○"/>
            </a:pPr>
            <a:r>
              <a:rPr lang="en"/>
              <a:t>Required bigger team</a:t>
            </a:r>
            <a:endParaRPr/>
          </a:p>
          <a:p>
            <a:pPr marL="742950" lvl="1" indent="-285750" algn="l" rtl="0">
              <a:lnSpc>
                <a:spcPct val="100000"/>
              </a:lnSpc>
              <a:spcBef>
                <a:spcPts val="3200"/>
              </a:spcBef>
              <a:spcAft>
                <a:spcPts val="0"/>
              </a:spcAft>
              <a:buSzPts val="1400"/>
              <a:buChar char="○"/>
            </a:pPr>
            <a:r>
              <a:rPr lang="en"/>
              <a:t>More testing</a:t>
            </a:r>
            <a:endParaRPr/>
          </a:p>
          <a:p>
            <a:pPr marL="742950" lvl="1" indent="-285750" algn="l" rtl="0">
              <a:lnSpc>
                <a:spcPct val="100000"/>
              </a:lnSpc>
              <a:spcBef>
                <a:spcPts val="3200"/>
              </a:spcBef>
              <a:spcAft>
                <a:spcPts val="1600"/>
              </a:spcAft>
              <a:buSzPts val="1400"/>
              <a:buChar char="○"/>
            </a:pPr>
            <a:r>
              <a:rPr lang="en"/>
              <a:t>Clarity on role and offering of Ed Tech</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17"/>
          <p:cNvSpPr txBox="1">
            <a:spLocks noGrp="1"/>
          </p:cNvSpPr>
          <p:nvPr>
            <p:ph type="title"/>
          </p:nvPr>
        </p:nvSpPr>
        <p:spPr>
          <a:xfrm>
            <a:off x="340564" y="596935"/>
            <a:ext cx="4045200" cy="15645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Contact</a:t>
            </a:r>
            <a:endParaRPr/>
          </a:p>
        </p:txBody>
      </p:sp>
      <p:sp>
        <p:nvSpPr>
          <p:cNvPr id="302" name="Google Shape;302;p17"/>
          <p:cNvSpPr txBox="1">
            <a:spLocks noGrp="1"/>
          </p:cNvSpPr>
          <p:nvPr>
            <p:ph type="subTitle" idx="1"/>
          </p:nvPr>
        </p:nvSpPr>
        <p:spPr>
          <a:xfrm>
            <a:off x="340564" y="2347416"/>
            <a:ext cx="4045200" cy="12693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100"/>
              <a:buNone/>
            </a:pPr>
            <a:r>
              <a:rPr lang="en" sz="2000"/>
              <a:t>Sinéad Hanrahan</a:t>
            </a:r>
            <a:endParaRPr/>
          </a:p>
          <a:p>
            <a:pPr marL="0" lvl="0" indent="0" algn="ctr" rtl="0">
              <a:lnSpc>
                <a:spcPct val="100000"/>
              </a:lnSpc>
              <a:spcBef>
                <a:spcPts val="0"/>
              </a:spcBef>
              <a:spcAft>
                <a:spcPts val="0"/>
              </a:spcAft>
              <a:buSzPts val="2100"/>
              <a:buNone/>
            </a:pPr>
            <a:r>
              <a:rPr lang="en" sz="2000"/>
              <a:t>Digital Scholarship Librairan</a:t>
            </a:r>
            <a:endParaRPr/>
          </a:p>
          <a:p>
            <a:pPr marL="0" lvl="0" indent="0" algn="ctr" rtl="0">
              <a:lnSpc>
                <a:spcPct val="100000"/>
              </a:lnSpc>
              <a:spcBef>
                <a:spcPts val="0"/>
              </a:spcBef>
              <a:spcAft>
                <a:spcPts val="0"/>
              </a:spcAft>
              <a:buSzPts val="2100"/>
              <a:buNone/>
            </a:pPr>
            <a:r>
              <a:rPr lang="en" sz="2000"/>
              <a:t>Munster Technological University</a:t>
            </a:r>
            <a:endParaRPr/>
          </a:p>
          <a:p>
            <a:pPr marL="0" lvl="0" indent="0" algn="ctr" rtl="0">
              <a:lnSpc>
                <a:spcPct val="100000"/>
              </a:lnSpc>
              <a:spcBef>
                <a:spcPts val="0"/>
              </a:spcBef>
              <a:spcAft>
                <a:spcPts val="0"/>
              </a:spcAft>
              <a:buSzPts val="2100"/>
              <a:buNone/>
            </a:pPr>
            <a:r>
              <a:rPr lang="en" sz="2000"/>
              <a:t>ORCID: </a:t>
            </a:r>
            <a:r>
              <a:rPr lang="en" u="sng">
                <a:solidFill>
                  <a:schemeClr val="dk2"/>
                </a:solidFill>
                <a:hlinkClick r:id="rId3">
                  <a:extLst>
                    <a:ext uri="{A12FA001-AC4F-418D-AE19-62706E023703}">
                      <ahyp:hlinkClr xmlns:ahyp="http://schemas.microsoft.com/office/drawing/2018/hyperlinkcolor" val="tx"/>
                    </a:ext>
                  </a:extLst>
                </a:hlinkClick>
              </a:rPr>
              <a:t>0000-0003-2445-5854</a:t>
            </a:r>
            <a:endParaRPr sz="2000">
              <a:solidFill>
                <a:schemeClr val="dk2"/>
              </a:solidFill>
            </a:endParaRPr>
          </a:p>
        </p:txBody>
      </p:sp>
      <p:pic>
        <p:nvPicPr>
          <p:cNvPr id="303" name="Google Shape;303;p17" descr="Email with solid fill"/>
          <p:cNvPicPr preferRelativeResize="0"/>
          <p:nvPr/>
        </p:nvPicPr>
        <p:blipFill rotWithShape="1">
          <a:blip r:embed="rId4">
            <a:alphaModFix/>
          </a:blip>
          <a:srcRect/>
          <a:stretch/>
        </p:blipFill>
        <p:spPr>
          <a:xfrm>
            <a:off x="5056495" y="1206425"/>
            <a:ext cx="914400" cy="914400"/>
          </a:xfrm>
          <a:prstGeom prst="rect">
            <a:avLst/>
          </a:prstGeom>
          <a:noFill/>
          <a:ln>
            <a:noFill/>
          </a:ln>
        </p:spPr>
      </p:pic>
      <p:pic>
        <p:nvPicPr>
          <p:cNvPr id="304" name="Google Shape;304;p17" descr="Speaker phone with solid fill"/>
          <p:cNvPicPr preferRelativeResize="0"/>
          <p:nvPr/>
        </p:nvPicPr>
        <p:blipFill rotWithShape="1">
          <a:blip r:embed="rId5">
            <a:alphaModFix/>
          </a:blip>
          <a:srcRect/>
          <a:stretch/>
        </p:blipFill>
        <p:spPr>
          <a:xfrm>
            <a:off x="5056495" y="2742925"/>
            <a:ext cx="914400" cy="914400"/>
          </a:xfrm>
          <a:prstGeom prst="rect">
            <a:avLst/>
          </a:prstGeom>
          <a:noFill/>
          <a:ln>
            <a:noFill/>
          </a:ln>
        </p:spPr>
      </p:pic>
      <p:sp>
        <p:nvSpPr>
          <p:cNvPr id="305" name="Google Shape;305;p17"/>
          <p:cNvSpPr txBox="1"/>
          <p:nvPr/>
        </p:nvSpPr>
        <p:spPr>
          <a:xfrm>
            <a:off x="6209731" y="1509736"/>
            <a:ext cx="2593705"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 sz="1400" b="1" i="0" u="none" strike="noStrike" cap="none">
                <a:solidFill>
                  <a:schemeClr val="lt1"/>
                </a:solidFill>
                <a:latin typeface="Arial"/>
                <a:ea typeface="Arial"/>
                <a:cs typeface="Arial"/>
                <a:sym typeface="Arial"/>
              </a:rPr>
              <a:t>Sinead.Hanrahan@mtu.ie</a:t>
            </a:r>
            <a:endParaRPr sz="1400" b="1" i="0" u="none" strike="noStrike" cap="none">
              <a:solidFill>
                <a:schemeClr val="lt1"/>
              </a:solidFill>
              <a:latin typeface="Arial"/>
              <a:ea typeface="Arial"/>
              <a:cs typeface="Arial"/>
              <a:sym typeface="Arial"/>
            </a:endParaRPr>
          </a:p>
        </p:txBody>
      </p:sp>
      <p:sp>
        <p:nvSpPr>
          <p:cNvPr id="306" name="Google Shape;306;p17"/>
          <p:cNvSpPr txBox="1"/>
          <p:nvPr/>
        </p:nvSpPr>
        <p:spPr>
          <a:xfrm>
            <a:off x="6209731" y="3018211"/>
            <a:ext cx="2593705"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 sz="1400" b="1" i="0" u="none" strike="noStrike" cap="none">
                <a:solidFill>
                  <a:schemeClr val="lt1"/>
                </a:solidFill>
                <a:latin typeface="Arial"/>
                <a:ea typeface="Arial"/>
                <a:cs typeface="Arial"/>
                <a:sym typeface="Arial"/>
              </a:rPr>
              <a:t>+353 (021) 4326243 </a:t>
            </a:r>
            <a:endParaRPr sz="1400" b="1" i="0" u="none" strike="noStrike" cap="none">
              <a:solidFill>
                <a:schemeClr val="lt1"/>
              </a:solidFill>
              <a:latin typeface="Arial"/>
              <a:ea typeface="Arial"/>
              <a:cs typeface="Arial"/>
              <a:sym typeface="Arial"/>
            </a:endParaRPr>
          </a:p>
        </p:txBody>
      </p:sp>
      <p:pic>
        <p:nvPicPr>
          <p:cNvPr id="307" name="Google Shape;307;p17" descr="A grey and black sign with a person in a circle&#10;&#10;Description automatically generated"/>
          <p:cNvPicPr preferRelativeResize="0"/>
          <p:nvPr/>
        </p:nvPicPr>
        <p:blipFill rotWithShape="1">
          <a:blip r:embed="rId6">
            <a:alphaModFix/>
          </a:blip>
          <a:srcRect/>
          <a:stretch/>
        </p:blipFill>
        <p:spPr>
          <a:xfrm>
            <a:off x="7684132" y="4532657"/>
            <a:ext cx="1227411" cy="42944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2"/>
          <p:cNvSpPr txBox="1">
            <a:spLocks noGrp="1"/>
          </p:cNvSpPr>
          <p:nvPr>
            <p:ph type="title"/>
          </p:nvPr>
        </p:nvSpPr>
        <p:spPr>
          <a:xfrm>
            <a:off x="275750" y="724200"/>
            <a:ext cx="4045200" cy="15645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Who I Am</a:t>
            </a:r>
            <a:endParaRPr/>
          </a:p>
        </p:txBody>
      </p:sp>
      <p:sp>
        <p:nvSpPr>
          <p:cNvPr id="82" name="Google Shape;82;p2"/>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p>
            <a:pPr marL="457200" lvl="0" indent="-336550" algn="l" rtl="0">
              <a:lnSpc>
                <a:spcPct val="115000"/>
              </a:lnSpc>
              <a:spcBef>
                <a:spcPts val="0"/>
              </a:spcBef>
              <a:spcAft>
                <a:spcPts val="0"/>
              </a:spcAft>
              <a:buSzPts val="1700"/>
              <a:buChar char="●"/>
            </a:pPr>
            <a:r>
              <a:rPr lang="en" sz="1700"/>
              <a:t>Librarian</a:t>
            </a:r>
            <a:endParaRPr sz="1700"/>
          </a:p>
          <a:p>
            <a:pPr marL="457200" lvl="0" indent="-336550" algn="l" rtl="0">
              <a:lnSpc>
                <a:spcPct val="115000"/>
              </a:lnSpc>
              <a:spcBef>
                <a:spcPts val="0"/>
              </a:spcBef>
              <a:spcAft>
                <a:spcPts val="0"/>
              </a:spcAft>
              <a:buSzPts val="1700"/>
              <a:buChar char="●"/>
            </a:pPr>
            <a:r>
              <a:rPr lang="en" sz="1700"/>
              <a:t>I work primarily within Research</a:t>
            </a:r>
            <a:endParaRPr sz="1700"/>
          </a:p>
          <a:p>
            <a:pPr marL="914400" lvl="1" indent="-336550" algn="l" rtl="0">
              <a:lnSpc>
                <a:spcPct val="115000"/>
              </a:lnSpc>
              <a:spcBef>
                <a:spcPts val="0"/>
              </a:spcBef>
              <a:spcAft>
                <a:spcPts val="0"/>
              </a:spcAft>
              <a:buSzPts val="1700"/>
              <a:buChar char="○"/>
            </a:pPr>
            <a:r>
              <a:rPr lang="en" sz="1700"/>
              <a:t>Open Science</a:t>
            </a:r>
            <a:endParaRPr sz="1700"/>
          </a:p>
          <a:p>
            <a:pPr marL="914400" lvl="1" indent="-336550" algn="l" rtl="0">
              <a:lnSpc>
                <a:spcPct val="115000"/>
              </a:lnSpc>
              <a:spcBef>
                <a:spcPts val="0"/>
              </a:spcBef>
              <a:spcAft>
                <a:spcPts val="0"/>
              </a:spcAft>
              <a:buSzPts val="1700"/>
              <a:buChar char="○"/>
            </a:pPr>
            <a:r>
              <a:rPr lang="en" sz="1700"/>
              <a:t>Research Integrity</a:t>
            </a:r>
            <a:endParaRPr sz="1700"/>
          </a:p>
          <a:p>
            <a:pPr marL="914400" lvl="1" indent="-336550" algn="l" rtl="0">
              <a:lnSpc>
                <a:spcPct val="115000"/>
              </a:lnSpc>
              <a:spcBef>
                <a:spcPts val="0"/>
              </a:spcBef>
              <a:spcAft>
                <a:spcPts val="0"/>
              </a:spcAft>
              <a:buSzPts val="1700"/>
              <a:buChar char="○"/>
            </a:pPr>
            <a:r>
              <a:rPr lang="en" sz="1700"/>
              <a:t>Virtue Ethics</a:t>
            </a:r>
            <a:endParaRPr sz="17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3"/>
          <p:cNvSpPr txBox="1">
            <a:spLocks noGrp="1"/>
          </p:cNvSpPr>
          <p:nvPr>
            <p:ph type="title"/>
          </p:nvPr>
        </p:nvSpPr>
        <p:spPr>
          <a:xfrm>
            <a:off x="275750" y="724200"/>
            <a:ext cx="4045200" cy="15645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Challenges</a:t>
            </a:r>
            <a:endParaRPr/>
          </a:p>
        </p:txBody>
      </p:sp>
      <p:sp>
        <p:nvSpPr>
          <p:cNvPr id="88" name="Google Shape;88;p3"/>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p>
            <a:pPr marL="457200" lvl="0" indent="-336550" algn="l" rtl="0">
              <a:lnSpc>
                <a:spcPct val="115000"/>
              </a:lnSpc>
              <a:spcBef>
                <a:spcPts val="0"/>
              </a:spcBef>
              <a:spcAft>
                <a:spcPts val="0"/>
              </a:spcAft>
              <a:buSzPts val="1700"/>
              <a:buChar char="●"/>
            </a:pPr>
            <a:r>
              <a:rPr lang="en" sz="1700"/>
              <a:t>Low take up</a:t>
            </a:r>
            <a:endParaRPr/>
          </a:p>
          <a:p>
            <a:pPr marL="457200" lvl="0" indent="-336550" algn="l" rtl="0">
              <a:lnSpc>
                <a:spcPct val="115000"/>
              </a:lnSpc>
              <a:spcBef>
                <a:spcPts val="0"/>
              </a:spcBef>
              <a:spcAft>
                <a:spcPts val="0"/>
              </a:spcAft>
              <a:buSzPts val="1700"/>
              <a:buChar char="●"/>
            </a:pPr>
            <a:r>
              <a:rPr lang="en" sz="1700"/>
              <a:t>Minimal understanding</a:t>
            </a:r>
            <a:endParaRPr/>
          </a:p>
          <a:p>
            <a:pPr marL="457200" lvl="0" indent="-336550" algn="l" rtl="0">
              <a:lnSpc>
                <a:spcPct val="115000"/>
              </a:lnSpc>
              <a:spcBef>
                <a:spcPts val="0"/>
              </a:spcBef>
              <a:spcAft>
                <a:spcPts val="0"/>
              </a:spcAft>
              <a:buSzPts val="1700"/>
              <a:buChar char="●"/>
            </a:pPr>
            <a:r>
              <a:rPr lang="en" sz="1700"/>
              <a:t>Unsatisfactory research methodological understanding</a:t>
            </a:r>
            <a:endParaRPr sz="1700"/>
          </a:p>
          <a:p>
            <a:pPr marL="457200" lvl="0" indent="-336550" algn="l" rtl="0">
              <a:lnSpc>
                <a:spcPct val="115000"/>
              </a:lnSpc>
              <a:spcBef>
                <a:spcPts val="0"/>
              </a:spcBef>
              <a:spcAft>
                <a:spcPts val="0"/>
              </a:spcAft>
              <a:buSzPts val="1700"/>
              <a:buChar char="●"/>
            </a:pPr>
            <a:r>
              <a:rPr lang="en" sz="1700"/>
              <a:t>Coincide with increases in Research Misconduct</a:t>
            </a:r>
            <a:endParaRPr sz="1700"/>
          </a:p>
          <a:p>
            <a:pPr marL="457200" lvl="0" indent="-336550" algn="l" rtl="0">
              <a:lnSpc>
                <a:spcPct val="115000"/>
              </a:lnSpc>
              <a:spcBef>
                <a:spcPts val="0"/>
              </a:spcBef>
              <a:spcAft>
                <a:spcPts val="0"/>
              </a:spcAft>
              <a:buSzPts val="1700"/>
              <a:buChar char="●"/>
            </a:pPr>
            <a:r>
              <a:rPr lang="en" sz="1700"/>
              <a:t>Increased pressures to publish</a:t>
            </a:r>
            <a:endParaRPr/>
          </a:p>
          <a:p>
            <a:pPr marL="457200" lvl="0" indent="-336550" algn="l" rtl="0">
              <a:lnSpc>
                <a:spcPct val="115000"/>
              </a:lnSpc>
              <a:spcBef>
                <a:spcPts val="0"/>
              </a:spcBef>
              <a:spcAft>
                <a:spcPts val="0"/>
              </a:spcAft>
              <a:buSzPts val="1700"/>
              <a:buChar char="●"/>
            </a:pPr>
            <a:r>
              <a:rPr lang="en" sz="1700"/>
              <a:t>Limited resourcing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4"/>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3000"/>
              <a:buNone/>
            </a:pPr>
            <a:r>
              <a:rPr lang="en"/>
              <a:t>Providing the Answer to a Question Researcher’s Hadn’t Asked</a:t>
            </a:r>
            <a:endParaRPr/>
          </a:p>
        </p:txBody>
      </p:sp>
      <p:grpSp>
        <p:nvGrpSpPr>
          <p:cNvPr id="94" name="Google Shape;94;p4"/>
          <p:cNvGrpSpPr/>
          <p:nvPr/>
        </p:nvGrpSpPr>
        <p:grpSpPr>
          <a:xfrm>
            <a:off x="1948582" y="1800831"/>
            <a:ext cx="2173170" cy="2392761"/>
            <a:chOff x="1948582" y="1800831"/>
            <a:chExt cx="2173170" cy="2392761"/>
          </a:xfrm>
        </p:grpSpPr>
        <p:pic>
          <p:nvPicPr>
            <p:cNvPr id="95" name="Google Shape;95;p4" descr="Database with solid fill"/>
            <p:cNvPicPr preferRelativeResize="0"/>
            <p:nvPr/>
          </p:nvPicPr>
          <p:blipFill rotWithShape="1">
            <a:blip r:embed="rId3">
              <a:alphaModFix/>
            </a:blip>
            <a:srcRect/>
            <a:stretch/>
          </p:blipFill>
          <p:spPr>
            <a:xfrm>
              <a:off x="1948582" y="2385606"/>
              <a:ext cx="2173170" cy="1807986"/>
            </a:xfrm>
            <a:prstGeom prst="rect">
              <a:avLst/>
            </a:prstGeom>
            <a:noFill/>
            <a:ln>
              <a:noFill/>
            </a:ln>
          </p:spPr>
        </p:pic>
        <p:sp>
          <p:nvSpPr>
            <p:cNvPr id="96" name="Google Shape;96;p4"/>
            <p:cNvSpPr txBox="1"/>
            <p:nvPr/>
          </p:nvSpPr>
          <p:spPr>
            <a:xfrm>
              <a:off x="2053711" y="1800831"/>
              <a:ext cx="1962912"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 sz="3200" b="0" i="0" u="none" strike="noStrike" cap="none">
                  <a:solidFill>
                    <a:schemeClr val="dk2"/>
                  </a:solidFill>
                  <a:latin typeface="Arial"/>
                  <a:ea typeface="Arial"/>
                  <a:cs typeface="Arial"/>
                  <a:sym typeface="Arial"/>
                </a:rPr>
                <a:t>Data</a:t>
              </a:r>
              <a:endParaRPr sz="3200" b="0" i="0" u="none" strike="noStrike" cap="none">
                <a:solidFill>
                  <a:schemeClr val="dk2"/>
                </a:solidFill>
                <a:latin typeface="Arial"/>
                <a:ea typeface="Arial"/>
                <a:cs typeface="Arial"/>
                <a:sym typeface="Arial"/>
              </a:endParaRPr>
            </a:p>
          </p:txBody>
        </p:sp>
      </p:grpSp>
      <p:grpSp>
        <p:nvGrpSpPr>
          <p:cNvPr id="97" name="Google Shape;97;p4"/>
          <p:cNvGrpSpPr/>
          <p:nvPr/>
        </p:nvGrpSpPr>
        <p:grpSpPr>
          <a:xfrm>
            <a:off x="4917120" y="1821188"/>
            <a:ext cx="2278297" cy="2372404"/>
            <a:chOff x="4917120" y="1821188"/>
            <a:chExt cx="2278297" cy="2372404"/>
          </a:xfrm>
        </p:grpSpPr>
        <p:pic>
          <p:nvPicPr>
            <p:cNvPr id="98" name="Google Shape;98;p4" descr="Open folder with solid fill"/>
            <p:cNvPicPr preferRelativeResize="0"/>
            <p:nvPr/>
          </p:nvPicPr>
          <p:blipFill rotWithShape="1">
            <a:blip r:embed="rId4">
              <a:alphaModFix/>
            </a:blip>
            <a:srcRect/>
            <a:stretch/>
          </p:blipFill>
          <p:spPr>
            <a:xfrm>
              <a:off x="5022247" y="2385606"/>
              <a:ext cx="2173170" cy="1807986"/>
            </a:xfrm>
            <a:prstGeom prst="rect">
              <a:avLst/>
            </a:prstGeom>
            <a:noFill/>
            <a:ln>
              <a:noFill/>
            </a:ln>
          </p:spPr>
        </p:pic>
        <p:sp>
          <p:nvSpPr>
            <p:cNvPr id="99" name="Google Shape;99;p4"/>
            <p:cNvSpPr txBox="1"/>
            <p:nvPr/>
          </p:nvSpPr>
          <p:spPr>
            <a:xfrm>
              <a:off x="4917120" y="1821188"/>
              <a:ext cx="2173169"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 sz="3200" b="0" i="0" u="none" strike="noStrike" cap="none">
                  <a:solidFill>
                    <a:schemeClr val="dk2"/>
                  </a:solidFill>
                  <a:latin typeface="Arial"/>
                  <a:ea typeface="Arial"/>
                  <a:cs typeface="Arial"/>
                  <a:sym typeface="Arial"/>
                </a:rPr>
                <a:t>Open Data</a:t>
              </a:r>
              <a:endParaRPr sz="3200" b="0" i="0" u="none" strike="noStrike" cap="none">
                <a:solidFill>
                  <a:schemeClr val="dk2"/>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anim calcmode="lin" valueType="num">
                                      <p:cBhvr additive="base">
                                        <p:cTn id="7" dur="1000"/>
                                        <p:tgtEl>
                                          <p:spTgt spid="97"/>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94"/>
                                        </p:tgtEl>
                                        <p:attrNameLst>
                                          <p:attrName>style.visibility</p:attrName>
                                        </p:attrNameLst>
                                      </p:cBhvr>
                                      <p:to>
                                        <p:strVal val="visible"/>
                                      </p:to>
                                    </p:set>
                                    <p:anim calcmode="lin" valueType="num">
                                      <p:cBhvr additive="base">
                                        <p:cTn id="12" dur="1000"/>
                                        <p:tgtEl>
                                          <p:spTgt spid="94"/>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5"/>
          <p:cNvSpPr txBox="1">
            <a:spLocks noGrp="1"/>
          </p:cNvSpPr>
          <p:nvPr>
            <p:ph type="title"/>
          </p:nvPr>
        </p:nvSpPr>
        <p:spPr>
          <a:xfrm>
            <a:off x="275750" y="724200"/>
            <a:ext cx="4045200" cy="15645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What I Did</a:t>
            </a:r>
            <a:endParaRPr/>
          </a:p>
        </p:txBody>
      </p:sp>
      <p:sp>
        <p:nvSpPr>
          <p:cNvPr id="105" name="Google Shape;105;p5"/>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p>
            <a:pPr marL="457200" lvl="0" indent="-336550" algn="l" rtl="0">
              <a:lnSpc>
                <a:spcPct val="115000"/>
              </a:lnSpc>
              <a:spcBef>
                <a:spcPts val="0"/>
              </a:spcBef>
              <a:spcAft>
                <a:spcPts val="0"/>
              </a:spcAft>
              <a:buSzPts val="1700"/>
              <a:buChar char="●"/>
            </a:pPr>
            <a:r>
              <a:rPr lang="en" sz="1700"/>
              <a:t>SATLE Funding</a:t>
            </a:r>
            <a:endParaRPr/>
          </a:p>
          <a:p>
            <a:pPr marL="457200" lvl="0" indent="-336550" algn="l" rtl="0">
              <a:lnSpc>
                <a:spcPct val="115000"/>
              </a:lnSpc>
              <a:spcBef>
                <a:spcPts val="0"/>
              </a:spcBef>
              <a:spcAft>
                <a:spcPts val="0"/>
              </a:spcAft>
              <a:buSzPts val="1700"/>
              <a:buChar char="●"/>
            </a:pPr>
            <a:r>
              <a:rPr lang="en" sz="1700"/>
              <a:t>Application</a:t>
            </a:r>
            <a:endParaRPr sz="1700"/>
          </a:p>
          <a:p>
            <a:pPr marL="457200" lvl="0" indent="-336550" algn="l" rtl="0">
              <a:spcBef>
                <a:spcPts val="0"/>
              </a:spcBef>
              <a:spcAft>
                <a:spcPts val="0"/>
              </a:spcAft>
              <a:buSzPts val="1700"/>
              <a:buChar char="●"/>
            </a:pPr>
            <a:r>
              <a:rPr lang="en" sz="1700"/>
              <a:t>RICO Collaborations</a:t>
            </a:r>
            <a:endParaRPr/>
          </a:p>
          <a:p>
            <a:pPr marL="457200" lvl="0" indent="-336550" algn="l" rtl="0">
              <a:spcBef>
                <a:spcPts val="0"/>
              </a:spcBef>
              <a:spcAft>
                <a:spcPts val="0"/>
              </a:spcAft>
              <a:buSzPts val="1700"/>
              <a:buChar char="●"/>
            </a:pPr>
            <a:r>
              <a:rPr lang="en" sz="1700"/>
              <a:t>OERs</a:t>
            </a:r>
            <a:endParaRPr/>
          </a:p>
          <a:p>
            <a:pPr marL="457200" lvl="0" indent="-336550" algn="l" rtl="0">
              <a:spcBef>
                <a:spcPts val="0"/>
              </a:spcBef>
              <a:spcAft>
                <a:spcPts val="0"/>
              </a:spcAft>
              <a:buSzPts val="1700"/>
              <a:buChar char="●"/>
            </a:pPr>
            <a:r>
              <a:rPr lang="en" sz="1700"/>
              <a:t>TEL</a:t>
            </a:r>
            <a:endParaRPr sz="1700"/>
          </a:p>
          <a:p>
            <a:pPr marL="457200" lvl="0" indent="-228600" algn="l" rtl="0">
              <a:lnSpc>
                <a:spcPct val="115000"/>
              </a:lnSpc>
              <a:spcBef>
                <a:spcPts val="0"/>
              </a:spcBef>
              <a:spcAft>
                <a:spcPts val="0"/>
              </a:spcAft>
              <a:buSzPts val="1700"/>
              <a:buNone/>
            </a:pPr>
            <a:endParaRPr sz="17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6"/>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The Topics</a:t>
            </a:r>
            <a:endParaRPr/>
          </a:p>
        </p:txBody>
      </p:sp>
      <p:sp>
        <p:nvSpPr>
          <p:cNvPr id="111" name="Google Shape;111;p6"/>
          <p:cNvSpPr txBox="1">
            <a:spLocks noGrp="1"/>
          </p:cNvSpPr>
          <p:nvPr>
            <p:ph type="body" idx="4294967295"/>
          </p:nvPr>
        </p:nvSpPr>
        <p:spPr>
          <a:xfrm>
            <a:off x="50642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Research </a:t>
            </a:r>
            <a:r>
              <a:rPr lang="en">
                <a:solidFill>
                  <a:schemeClr val="lt1"/>
                </a:solidFill>
                <a:latin typeface="Arial"/>
                <a:ea typeface="Arial"/>
                <a:cs typeface="Arial"/>
                <a:sym typeface="Arial"/>
              </a:rPr>
              <a:t>🡪 Open </a:t>
            </a:r>
            <a:endParaRPr>
              <a:solidFill>
                <a:schemeClr val="lt1"/>
              </a:solidFill>
            </a:endParaRPr>
          </a:p>
        </p:txBody>
      </p:sp>
      <p:sp>
        <p:nvSpPr>
          <p:cNvPr id="112" name="Google Shape;112;p6"/>
          <p:cNvSpPr txBox="1">
            <a:spLocks noGrp="1"/>
          </p:cNvSpPr>
          <p:nvPr>
            <p:ph type="body" idx="4294967295"/>
          </p:nvPr>
        </p:nvSpPr>
        <p:spPr>
          <a:xfrm>
            <a:off x="3389450"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Research</a:t>
            </a:r>
            <a:endParaRPr>
              <a:solidFill>
                <a:schemeClr val="lt1"/>
              </a:solidFill>
            </a:endParaRPr>
          </a:p>
        </p:txBody>
      </p:sp>
      <p:sp>
        <p:nvSpPr>
          <p:cNvPr id="113" name="Google Shape;113;p6"/>
          <p:cNvSpPr txBox="1">
            <a:spLocks noGrp="1"/>
          </p:cNvSpPr>
          <p:nvPr>
            <p:ph type="body" idx="4294967295"/>
          </p:nvPr>
        </p:nvSpPr>
        <p:spPr>
          <a:xfrm>
            <a:off x="627247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Resource</a:t>
            </a:r>
            <a:endParaRPr>
              <a:solidFill>
                <a:schemeClr val="lt1"/>
              </a:solidFill>
            </a:endParaRPr>
          </a:p>
        </p:txBody>
      </p:sp>
      <p:grpSp>
        <p:nvGrpSpPr>
          <p:cNvPr id="114" name="Google Shape;114;p6"/>
          <p:cNvGrpSpPr/>
          <p:nvPr/>
        </p:nvGrpSpPr>
        <p:grpSpPr>
          <a:xfrm>
            <a:off x="2618050" y="541156"/>
            <a:ext cx="3907898" cy="3845978"/>
            <a:chOff x="1094050" y="1406"/>
            <a:chExt cx="3907898" cy="3845978"/>
          </a:xfrm>
        </p:grpSpPr>
        <p:sp>
          <p:nvSpPr>
            <p:cNvPr id="115" name="Google Shape;115;p6"/>
            <p:cNvSpPr/>
            <p:nvPr/>
          </p:nvSpPr>
          <p:spPr>
            <a:xfrm>
              <a:off x="1374925" y="501235"/>
              <a:ext cx="3346149" cy="3346149"/>
            </a:xfrm>
            <a:prstGeom prst="blockArc">
              <a:avLst>
                <a:gd name="adj1" fmla="val 9000000"/>
                <a:gd name="adj2" fmla="val 16200000"/>
                <a:gd name="adj3" fmla="val 4636"/>
              </a:avLst>
            </a:prstGeom>
            <a:solidFill>
              <a:srgbClr val="A9ABBB"/>
            </a:solidFill>
            <a:ln>
              <a:noFill/>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6"/>
            <p:cNvSpPr/>
            <p:nvPr/>
          </p:nvSpPr>
          <p:spPr>
            <a:xfrm>
              <a:off x="1374925" y="501235"/>
              <a:ext cx="3346149" cy="3346149"/>
            </a:xfrm>
            <a:prstGeom prst="blockArc">
              <a:avLst>
                <a:gd name="adj1" fmla="val 1800000"/>
                <a:gd name="adj2" fmla="val 9000000"/>
                <a:gd name="adj3" fmla="val 4636"/>
              </a:avLst>
            </a:prstGeom>
            <a:solidFill>
              <a:srgbClr val="A9ABBB"/>
            </a:solidFill>
            <a:ln>
              <a:noFill/>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6"/>
            <p:cNvSpPr/>
            <p:nvPr/>
          </p:nvSpPr>
          <p:spPr>
            <a:xfrm>
              <a:off x="1374925" y="501235"/>
              <a:ext cx="3346149" cy="3346149"/>
            </a:xfrm>
            <a:prstGeom prst="blockArc">
              <a:avLst>
                <a:gd name="adj1" fmla="val 16200000"/>
                <a:gd name="adj2" fmla="val 1800000"/>
                <a:gd name="adj3" fmla="val 4636"/>
              </a:avLst>
            </a:prstGeom>
            <a:solidFill>
              <a:srgbClr val="A9ABBB"/>
            </a:solidFill>
            <a:ln>
              <a:noFill/>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6"/>
            <p:cNvSpPr/>
            <p:nvPr/>
          </p:nvSpPr>
          <p:spPr>
            <a:xfrm>
              <a:off x="2278558" y="1404868"/>
              <a:ext cx="1538882" cy="1538882"/>
            </a:xfrm>
            <a:prstGeom prst="ellipse">
              <a:avLst/>
            </a:prstGeom>
            <a:solidFill>
              <a:srgbClr val="212C74"/>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6"/>
            <p:cNvSpPr txBox="1"/>
            <p:nvPr/>
          </p:nvSpPr>
          <p:spPr>
            <a:xfrm>
              <a:off x="2503922" y="1630232"/>
              <a:ext cx="1088154" cy="1088154"/>
            </a:xfrm>
            <a:prstGeom prst="rect">
              <a:avLst/>
            </a:prstGeom>
            <a:noFill/>
            <a:ln>
              <a:noFill/>
            </a:ln>
          </p:spPr>
          <p:txBody>
            <a:bodyPr spcFirstLastPara="1" wrap="square" lIns="17775" tIns="17775" rIns="17775" bIns="17775" anchor="ctr" anchorCtr="0">
              <a:noAutofit/>
            </a:bodyPr>
            <a:lstStyle/>
            <a:p>
              <a:pPr marL="0" marR="0" lvl="0" indent="0" algn="ctr" rtl="0">
                <a:lnSpc>
                  <a:spcPct val="90000"/>
                </a:lnSpc>
                <a:spcBef>
                  <a:spcPts val="0"/>
                </a:spcBef>
                <a:spcAft>
                  <a:spcPts val="0"/>
                </a:spcAft>
                <a:buClr>
                  <a:srgbClr val="000000"/>
                </a:buClr>
                <a:buSzPts val="1400"/>
                <a:buFont typeface="Arial"/>
                <a:buNone/>
              </a:pPr>
              <a:r>
                <a:rPr lang="en" sz="1400" b="1" i="0" u="none" strike="noStrike" cap="none">
                  <a:solidFill>
                    <a:schemeClr val="lt1"/>
                  </a:solidFill>
                  <a:latin typeface="Arial"/>
                  <a:ea typeface="Arial"/>
                  <a:cs typeface="Arial"/>
                  <a:sym typeface="Arial"/>
                </a:rPr>
                <a:t>Copyright &amp; Licensing</a:t>
              </a:r>
              <a:endParaRPr sz="1400" b="1" i="0" u="none" strike="noStrike" cap="none">
                <a:solidFill>
                  <a:schemeClr val="lt1"/>
                </a:solidFill>
                <a:latin typeface="Arial"/>
                <a:ea typeface="Arial"/>
                <a:cs typeface="Arial"/>
                <a:sym typeface="Arial"/>
              </a:endParaRPr>
            </a:p>
          </p:txBody>
        </p:sp>
        <p:sp>
          <p:nvSpPr>
            <p:cNvPr id="120" name="Google Shape;120;p6"/>
            <p:cNvSpPr/>
            <p:nvPr/>
          </p:nvSpPr>
          <p:spPr>
            <a:xfrm>
              <a:off x="2509391" y="1406"/>
              <a:ext cx="1077217" cy="1077217"/>
            </a:xfrm>
            <a:prstGeom prst="ellipse">
              <a:avLst/>
            </a:prstGeom>
            <a:solidFill>
              <a:srgbClr val="212C74"/>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6"/>
            <p:cNvSpPr txBox="1"/>
            <p:nvPr/>
          </p:nvSpPr>
          <p:spPr>
            <a:xfrm>
              <a:off x="2667146" y="159161"/>
              <a:ext cx="761707" cy="761707"/>
            </a:xfrm>
            <a:prstGeom prst="rect">
              <a:avLst/>
            </a:prstGeom>
            <a:noFill/>
            <a:ln>
              <a:noFill/>
            </a:ln>
          </p:spPr>
          <p:txBody>
            <a:bodyPr spcFirstLastPara="1" wrap="square" lIns="19050" tIns="19050" rIns="19050" bIns="19050" anchor="ctr" anchorCtr="0">
              <a:noAutofit/>
            </a:bodyPr>
            <a:lstStyle/>
            <a:p>
              <a:pPr marL="0" marR="0" lvl="0" indent="0" algn="ctr" rtl="0">
                <a:lnSpc>
                  <a:spcPct val="90000"/>
                </a:lnSpc>
                <a:spcBef>
                  <a:spcPts val="0"/>
                </a:spcBef>
                <a:spcAft>
                  <a:spcPts val="0"/>
                </a:spcAft>
                <a:buClr>
                  <a:srgbClr val="000000"/>
                </a:buClr>
                <a:buSzPts val="1500"/>
                <a:buFont typeface="Arial"/>
                <a:buNone/>
              </a:pPr>
              <a:r>
                <a:rPr lang="en" sz="1500" b="0" i="0" u="none" strike="noStrike" cap="none">
                  <a:solidFill>
                    <a:schemeClr val="lt1"/>
                  </a:solidFill>
                  <a:latin typeface="Arial"/>
                  <a:ea typeface="Arial"/>
                  <a:cs typeface="Arial"/>
                  <a:sym typeface="Arial"/>
                </a:rPr>
                <a:t>Open Science</a:t>
              </a:r>
              <a:endParaRPr sz="1500" b="0" i="0" u="none" strike="noStrike" cap="none">
                <a:solidFill>
                  <a:schemeClr val="lt1"/>
                </a:solidFill>
                <a:latin typeface="Arial"/>
                <a:ea typeface="Arial"/>
                <a:cs typeface="Arial"/>
                <a:sym typeface="Arial"/>
              </a:endParaRPr>
            </a:p>
          </p:txBody>
        </p:sp>
        <p:sp>
          <p:nvSpPr>
            <p:cNvPr id="122" name="Google Shape;122;p6"/>
            <p:cNvSpPr/>
            <p:nvPr/>
          </p:nvSpPr>
          <p:spPr>
            <a:xfrm>
              <a:off x="3924731" y="2452848"/>
              <a:ext cx="1077217" cy="1077217"/>
            </a:xfrm>
            <a:prstGeom prst="ellipse">
              <a:avLst/>
            </a:prstGeom>
            <a:solidFill>
              <a:srgbClr val="212C74"/>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6"/>
            <p:cNvSpPr txBox="1"/>
            <p:nvPr/>
          </p:nvSpPr>
          <p:spPr>
            <a:xfrm>
              <a:off x="4082486" y="2610603"/>
              <a:ext cx="761707" cy="761707"/>
            </a:xfrm>
            <a:prstGeom prst="rect">
              <a:avLst/>
            </a:prstGeom>
            <a:noFill/>
            <a:ln>
              <a:noFill/>
            </a:ln>
          </p:spPr>
          <p:txBody>
            <a:bodyPr spcFirstLastPara="1" wrap="square" lIns="19050" tIns="19050" rIns="19050" bIns="19050" anchor="ctr" anchorCtr="0">
              <a:noAutofit/>
            </a:bodyPr>
            <a:lstStyle/>
            <a:p>
              <a:pPr marL="0" marR="0" lvl="0" indent="0" algn="ctr" rtl="0">
                <a:lnSpc>
                  <a:spcPct val="90000"/>
                </a:lnSpc>
                <a:spcBef>
                  <a:spcPts val="0"/>
                </a:spcBef>
                <a:spcAft>
                  <a:spcPts val="0"/>
                </a:spcAft>
                <a:buClr>
                  <a:srgbClr val="000000"/>
                </a:buClr>
                <a:buSzPts val="1500"/>
                <a:buFont typeface="Arial"/>
                <a:buNone/>
              </a:pPr>
              <a:r>
                <a:rPr lang="en" sz="1500" b="0" i="0" u="none" strike="noStrike" cap="none">
                  <a:solidFill>
                    <a:schemeClr val="lt1"/>
                  </a:solidFill>
                  <a:latin typeface="Arial"/>
                  <a:ea typeface="Arial"/>
                  <a:cs typeface="Arial"/>
                  <a:sym typeface="Arial"/>
                </a:rPr>
                <a:t>Open Access</a:t>
              </a:r>
              <a:endParaRPr sz="1500" b="0" i="0" u="none" strike="noStrike" cap="none">
                <a:solidFill>
                  <a:schemeClr val="lt1"/>
                </a:solidFill>
                <a:latin typeface="Arial"/>
                <a:ea typeface="Arial"/>
                <a:cs typeface="Arial"/>
                <a:sym typeface="Arial"/>
              </a:endParaRPr>
            </a:p>
          </p:txBody>
        </p:sp>
        <p:sp>
          <p:nvSpPr>
            <p:cNvPr id="124" name="Google Shape;124;p6"/>
            <p:cNvSpPr/>
            <p:nvPr/>
          </p:nvSpPr>
          <p:spPr>
            <a:xfrm>
              <a:off x="1094050" y="2452848"/>
              <a:ext cx="1077217" cy="1077217"/>
            </a:xfrm>
            <a:prstGeom prst="ellipse">
              <a:avLst/>
            </a:prstGeom>
            <a:solidFill>
              <a:srgbClr val="212C74"/>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6"/>
            <p:cNvSpPr txBox="1"/>
            <p:nvPr/>
          </p:nvSpPr>
          <p:spPr>
            <a:xfrm>
              <a:off x="1251805" y="2610603"/>
              <a:ext cx="761707" cy="761707"/>
            </a:xfrm>
            <a:prstGeom prst="rect">
              <a:avLst/>
            </a:prstGeom>
            <a:noFill/>
            <a:ln>
              <a:noFill/>
            </a:ln>
          </p:spPr>
          <p:txBody>
            <a:bodyPr spcFirstLastPara="1" wrap="square" lIns="19050" tIns="19050" rIns="19050" bIns="19050" anchor="ctr" anchorCtr="0">
              <a:noAutofit/>
            </a:bodyPr>
            <a:lstStyle/>
            <a:p>
              <a:pPr marL="0" marR="0" lvl="0" indent="0" algn="ctr" rtl="0">
                <a:lnSpc>
                  <a:spcPct val="90000"/>
                </a:lnSpc>
                <a:spcBef>
                  <a:spcPts val="0"/>
                </a:spcBef>
                <a:spcAft>
                  <a:spcPts val="0"/>
                </a:spcAft>
                <a:buClr>
                  <a:srgbClr val="000000"/>
                </a:buClr>
                <a:buSzPts val="1500"/>
                <a:buFont typeface="Arial"/>
                <a:buNone/>
              </a:pPr>
              <a:r>
                <a:rPr lang="en" sz="1500" b="0" i="0" u="none" strike="noStrike" cap="none">
                  <a:solidFill>
                    <a:schemeClr val="lt1"/>
                  </a:solidFill>
                  <a:latin typeface="Arial"/>
                  <a:ea typeface="Arial"/>
                  <a:cs typeface="Arial"/>
                  <a:sym typeface="Arial"/>
                </a:rPr>
                <a:t>Open Data</a:t>
              </a:r>
              <a:endParaRPr sz="1500" b="0" i="0" u="none" strike="noStrike" cap="none">
                <a:solidFill>
                  <a:schemeClr val="lt1"/>
                </a:solidFill>
                <a:latin typeface="Arial"/>
                <a:ea typeface="Arial"/>
                <a:cs typeface="Arial"/>
                <a:sym typeface="Aria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7"/>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The Topics</a:t>
            </a:r>
            <a:endParaRPr/>
          </a:p>
        </p:txBody>
      </p:sp>
      <p:sp>
        <p:nvSpPr>
          <p:cNvPr id="131" name="Google Shape;131;p7"/>
          <p:cNvSpPr txBox="1">
            <a:spLocks noGrp="1"/>
          </p:cNvSpPr>
          <p:nvPr>
            <p:ph type="body" idx="4294967295"/>
          </p:nvPr>
        </p:nvSpPr>
        <p:spPr>
          <a:xfrm>
            <a:off x="50642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Research </a:t>
            </a:r>
            <a:r>
              <a:rPr lang="en">
                <a:solidFill>
                  <a:schemeClr val="lt1"/>
                </a:solidFill>
                <a:latin typeface="Arial"/>
                <a:ea typeface="Arial"/>
                <a:cs typeface="Arial"/>
                <a:sym typeface="Arial"/>
              </a:rPr>
              <a:t>🡪 Open </a:t>
            </a:r>
            <a:endParaRPr>
              <a:solidFill>
                <a:schemeClr val="lt1"/>
              </a:solidFill>
            </a:endParaRPr>
          </a:p>
        </p:txBody>
      </p:sp>
      <p:sp>
        <p:nvSpPr>
          <p:cNvPr id="132" name="Google Shape;132;p7"/>
          <p:cNvSpPr txBox="1">
            <a:spLocks noGrp="1"/>
          </p:cNvSpPr>
          <p:nvPr>
            <p:ph type="body" idx="4294967295"/>
          </p:nvPr>
        </p:nvSpPr>
        <p:spPr>
          <a:xfrm>
            <a:off x="3389450"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Research</a:t>
            </a:r>
            <a:endParaRPr>
              <a:solidFill>
                <a:schemeClr val="lt1"/>
              </a:solidFill>
            </a:endParaRPr>
          </a:p>
        </p:txBody>
      </p:sp>
      <p:sp>
        <p:nvSpPr>
          <p:cNvPr id="133" name="Google Shape;133;p7"/>
          <p:cNvSpPr txBox="1">
            <a:spLocks noGrp="1"/>
          </p:cNvSpPr>
          <p:nvPr>
            <p:ph type="body" idx="4294967295"/>
          </p:nvPr>
        </p:nvSpPr>
        <p:spPr>
          <a:xfrm>
            <a:off x="627247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Resource</a:t>
            </a:r>
            <a:endParaRPr>
              <a:solidFill>
                <a:schemeClr val="lt1"/>
              </a:solidFill>
            </a:endParaRPr>
          </a:p>
        </p:txBody>
      </p:sp>
      <p:grpSp>
        <p:nvGrpSpPr>
          <p:cNvPr id="134" name="Google Shape;134;p7"/>
          <p:cNvGrpSpPr/>
          <p:nvPr/>
        </p:nvGrpSpPr>
        <p:grpSpPr>
          <a:xfrm>
            <a:off x="507470" y="1476781"/>
            <a:ext cx="7913587" cy="953052"/>
            <a:chOff x="1045" y="947392"/>
            <a:chExt cx="7913587" cy="953052"/>
          </a:xfrm>
        </p:grpSpPr>
        <p:sp>
          <p:nvSpPr>
            <p:cNvPr id="135" name="Google Shape;135;p7"/>
            <p:cNvSpPr/>
            <p:nvPr/>
          </p:nvSpPr>
          <p:spPr>
            <a:xfrm>
              <a:off x="1045" y="947392"/>
              <a:ext cx="1313681" cy="565578"/>
            </a:xfrm>
            <a:prstGeom prst="roundRect">
              <a:avLst>
                <a:gd name="adj" fmla="val 10000"/>
              </a:avLst>
            </a:prstGeom>
            <a:solidFill>
              <a:srgbClr val="212C74"/>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7"/>
            <p:cNvSpPr txBox="1"/>
            <p:nvPr/>
          </p:nvSpPr>
          <p:spPr>
            <a:xfrm>
              <a:off x="1045" y="947392"/>
              <a:ext cx="1313681" cy="377052"/>
            </a:xfrm>
            <a:prstGeom prst="rect">
              <a:avLst/>
            </a:prstGeom>
            <a:noFill/>
            <a:ln>
              <a:noFill/>
            </a:ln>
          </p:spPr>
          <p:txBody>
            <a:bodyPr spcFirstLastPara="1" wrap="square" lIns="71100" tIns="71100" rIns="71100" bIns="38100" anchor="t" anchorCtr="0">
              <a:noAutofit/>
            </a:bodyPr>
            <a:lstStyle/>
            <a:p>
              <a:pPr marL="0" marR="0" lvl="0" indent="0" algn="l" rtl="0">
                <a:lnSpc>
                  <a:spcPct val="90000"/>
                </a:lnSpc>
                <a:spcBef>
                  <a:spcPts val="0"/>
                </a:spcBef>
                <a:spcAft>
                  <a:spcPts val="0"/>
                </a:spcAft>
                <a:buClr>
                  <a:srgbClr val="000000"/>
                </a:buClr>
                <a:buSzPts val="1000"/>
                <a:buFont typeface="Arial"/>
                <a:buNone/>
              </a:pPr>
              <a:r>
                <a:rPr lang="en" sz="1000" b="0" i="0" u="none" strike="noStrike" cap="none">
                  <a:solidFill>
                    <a:schemeClr val="lt1"/>
                  </a:solidFill>
                  <a:latin typeface="Arial"/>
                  <a:ea typeface="Arial"/>
                  <a:cs typeface="Arial"/>
                  <a:sym typeface="Arial"/>
                </a:rPr>
                <a:t>Introduction to Research Practices</a:t>
              </a:r>
              <a:endParaRPr sz="1000" b="0" i="0" u="none" strike="noStrike" cap="none">
                <a:solidFill>
                  <a:schemeClr val="lt1"/>
                </a:solidFill>
                <a:latin typeface="Arial"/>
                <a:ea typeface="Arial"/>
                <a:cs typeface="Arial"/>
                <a:sym typeface="Arial"/>
              </a:endParaRPr>
            </a:p>
          </p:txBody>
        </p:sp>
        <p:sp>
          <p:nvSpPr>
            <p:cNvPr id="137" name="Google Shape;137;p7"/>
            <p:cNvSpPr/>
            <p:nvPr/>
          </p:nvSpPr>
          <p:spPr>
            <a:xfrm>
              <a:off x="270112" y="1324444"/>
              <a:ext cx="1313681" cy="576000"/>
            </a:xfrm>
            <a:prstGeom prst="roundRect">
              <a:avLst>
                <a:gd name="adj" fmla="val 10000"/>
              </a:avLst>
            </a:prstGeom>
            <a:solidFill>
              <a:schemeClr val="lt1">
                <a:alpha val="89803"/>
              </a:schemeClr>
            </a:solidFill>
            <a:ln w="25400" cap="flat" cmpd="sng">
              <a:solidFill>
                <a:srgbClr val="212C7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7"/>
            <p:cNvSpPr txBox="1"/>
            <p:nvPr/>
          </p:nvSpPr>
          <p:spPr>
            <a:xfrm>
              <a:off x="286982" y="1341314"/>
              <a:ext cx="1279941" cy="542260"/>
            </a:xfrm>
            <a:prstGeom prst="rect">
              <a:avLst/>
            </a:prstGeom>
            <a:noFill/>
            <a:ln>
              <a:noFill/>
            </a:ln>
          </p:spPr>
          <p:txBody>
            <a:bodyPr spcFirstLastPara="1" wrap="square" lIns="71100" tIns="71100" rIns="71100" bIns="71100" anchor="t" anchorCtr="0">
              <a:noAutofit/>
            </a:bodyPr>
            <a:lstStyle/>
            <a:p>
              <a:pPr marL="57150" marR="0" lvl="1" indent="-63500" algn="l" rtl="0">
                <a:lnSpc>
                  <a:spcPct val="90000"/>
                </a:lnSpc>
                <a:spcBef>
                  <a:spcPts val="0"/>
                </a:spcBef>
                <a:spcAft>
                  <a:spcPts val="0"/>
                </a:spcAft>
                <a:buClr>
                  <a:srgbClr val="000000"/>
                </a:buClr>
                <a:buSzPts val="1000"/>
                <a:buFont typeface="Arial"/>
                <a:buChar char="•"/>
              </a:pPr>
              <a:r>
                <a:rPr lang="en" sz="1000" b="0" i="0" u="none" strike="noStrike" cap="none">
                  <a:solidFill>
                    <a:srgbClr val="000000"/>
                  </a:solidFill>
                  <a:latin typeface="Arial"/>
                  <a:ea typeface="Arial"/>
                  <a:cs typeface="Arial"/>
                  <a:sym typeface="Arial"/>
                </a:rPr>
                <a:t>Open Science</a:t>
              </a:r>
              <a:endParaRPr sz="1000" b="0" i="0" u="none" strike="noStrike" cap="none">
                <a:solidFill>
                  <a:srgbClr val="000000"/>
                </a:solidFill>
                <a:latin typeface="Arial"/>
                <a:ea typeface="Arial"/>
                <a:cs typeface="Arial"/>
                <a:sym typeface="Arial"/>
              </a:endParaRPr>
            </a:p>
          </p:txBody>
        </p:sp>
        <p:sp>
          <p:nvSpPr>
            <p:cNvPr id="139" name="Google Shape;139;p7"/>
            <p:cNvSpPr/>
            <p:nvPr/>
          </p:nvSpPr>
          <p:spPr>
            <a:xfrm>
              <a:off x="1513876" y="972384"/>
              <a:ext cx="422196" cy="327068"/>
            </a:xfrm>
            <a:prstGeom prst="rightArrow">
              <a:avLst>
                <a:gd name="adj1" fmla="val 60000"/>
                <a:gd name="adj2" fmla="val 50000"/>
              </a:avLst>
            </a:prstGeom>
            <a:solidFill>
              <a:srgbClr val="A9AB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7"/>
            <p:cNvSpPr txBox="1"/>
            <p:nvPr/>
          </p:nvSpPr>
          <p:spPr>
            <a:xfrm>
              <a:off x="1513876" y="1037798"/>
              <a:ext cx="324076" cy="196240"/>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800"/>
                <a:buFont typeface="Arial"/>
                <a:buNone/>
              </a:pPr>
              <a:endParaRPr sz="800" b="0" i="0" u="none" strike="noStrike" cap="none">
                <a:solidFill>
                  <a:schemeClr val="lt1"/>
                </a:solidFill>
                <a:latin typeface="Arial"/>
                <a:ea typeface="Arial"/>
                <a:cs typeface="Arial"/>
                <a:sym typeface="Arial"/>
              </a:endParaRPr>
            </a:p>
          </p:txBody>
        </p:sp>
        <p:sp>
          <p:nvSpPr>
            <p:cNvPr id="141" name="Google Shape;141;p7"/>
            <p:cNvSpPr/>
            <p:nvPr/>
          </p:nvSpPr>
          <p:spPr>
            <a:xfrm>
              <a:off x="2111325" y="947392"/>
              <a:ext cx="1313681" cy="565578"/>
            </a:xfrm>
            <a:prstGeom prst="roundRect">
              <a:avLst>
                <a:gd name="adj" fmla="val 10000"/>
              </a:avLst>
            </a:prstGeom>
            <a:solidFill>
              <a:srgbClr val="212C74"/>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7"/>
            <p:cNvSpPr txBox="1"/>
            <p:nvPr/>
          </p:nvSpPr>
          <p:spPr>
            <a:xfrm>
              <a:off x="2111325" y="947392"/>
              <a:ext cx="1313681" cy="377052"/>
            </a:xfrm>
            <a:prstGeom prst="rect">
              <a:avLst/>
            </a:prstGeom>
            <a:noFill/>
            <a:ln>
              <a:noFill/>
            </a:ln>
          </p:spPr>
          <p:txBody>
            <a:bodyPr spcFirstLastPara="1" wrap="square" lIns="71100" tIns="71100" rIns="71100" bIns="38100" anchor="t" anchorCtr="0">
              <a:noAutofit/>
            </a:bodyPr>
            <a:lstStyle/>
            <a:p>
              <a:pPr marL="0" marR="0" lvl="0" indent="0" algn="l" rtl="0">
                <a:lnSpc>
                  <a:spcPct val="90000"/>
                </a:lnSpc>
                <a:spcBef>
                  <a:spcPts val="0"/>
                </a:spcBef>
                <a:spcAft>
                  <a:spcPts val="0"/>
                </a:spcAft>
                <a:buClr>
                  <a:srgbClr val="000000"/>
                </a:buClr>
                <a:buSzPts val="1000"/>
                <a:buFont typeface="Arial"/>
                <a:buNone/>
              </a:pPr>
              <a:r>
                <a:rPr lang="en" sz="1000" b="0" i="0" u="none" strike="noStrike" cap="none">
                  <a:solidFill>
                    <a:schemeClr val="lt1"/>
                  </a:solidFill>
                  <a:latin typeface="Arial"/>
                  <a:ea typeface="Arial"/>
                  <a:cs typeface="Arial"/>
                  <a:sym typeface="Arial"/>
                </a:rPr>
                <a:t>Copyright</a:t>
              </a:r>
              <a:endParaRPr sz="1000" b="0" i="0" u="none" strike="noStrike" cap="none">
                <a:solidFill>
                  <a:schemeClr val="lt1"/>
                </a:solidFill>
                <a:latin typeface="Arial"/>
                <a:ea typeface="Arial"/>
                <a:cs typeface="Arial"/>
                <a:sym typeface="Arial"/>
              </a:endParaRPr>
            </a:p>
          </p:txBody>
        </p:sp>
        <p:sp>
          <p:nvSpPr>
            <p:cNvPr id="143" name="Google Shape;143;p7"/>
            <p:cNvSpPr/>
            <p:nvPr/>
          </p:nvSpPr>
          <p:spPr>
            <a:xfrm>
              <a:off x="2380392" y="1324444"/>
              <a:ext cx="1313681" cy="576000"/>
            </a:xfrm>
            <a:prstGeom prst="roundRect">
              <a:avLst>
                <a:gd name="adj" fmla="val 10000"/>
              </a:avLst>
            </a:prstGeom>
            <a:solidFill>
              <a:schemeClr val="lt1">
                <a:alpha val="89803"/>
              </a:schemeClr>
            </a:solidFill>
            <a:ln w="25400" cap="flat" cmpd="sng">
              <a:solidFill>
                <a:srgbClr val="212C7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7"/>
            <p:cNvSpPr txBox="1"/>
            <p:nvPr/>
          </p:nvSpPr>
          <p:spPr>
            <a:xfrm>
              <a:off x="2397262" y="1341314"/>
              <a:ext cx="1279941" cy="542260"/>
            </a:xfrm>
            <a:prstGeom prst="rect">
              <a:avLst/>
            </a:prstGeom>
            <a:noFill/>
            <a:ln>
              <a:noFill/>
            </a:ln>
          </p:spPr>
          <p:txBody>
            <a:bodyPr spcFirstLastPara="1" wrap="square" lIns="71100" tIns="71100" rIns="71100" bIns="71100" anchor="t" anchorCtr="0">
              <a:noAutofit/>
            </a:bodyPr>
            <a:lstStyle/>
            <a:p>
              <a:pPr marL="57150" marR="0" lvl="1" indent="-63500" algn="l" rtl="0">
                <a:lnSpc>
                  <a:spcPct val="90000"/>
                </a:lnSpc>
                <a:spcBef>
                  <a:spcPts val="0"/>
                </a:spcBef>
                <a:spcAft>
                  <a:spcPts val="0"/>
                </a:spcAft>
                <a:buClr>
                  <a:srgbClr val="000000"/>
                </a:buClr>
                <a:buSzPts val="1000"/>
                <a:buFont typeface="Arial"/>
                <a:buChar char="•"/>
              </a:pPr>
              <a:r>
                <a:rPr lang="en" sz="1000" b="0" i="0" u="none" strike="noStrike" cap="none">
                  <a:solidFill>
                    <a:srgbClr val="000000"/>
                  </a:solidFill>
                  <a:latin typeface="Arial"/>
                  <a:ea typeface="Arial"/>
                  <a:cs typeface="Arial"/>
                  <a:sym typeface="Arial"/>
                </a:rPr>
                <a:t>Open Licensing</a:t>
              </a:r>
              <a:endParaRPr sz="1000" b="0" i="0" u="none" strike="noStrike" cap="none">
                <a:solidFill>
                  <a:srgbClr val="000000"/>
                </a:solidFill>
                <a:latin typeface="Arial"/>
                <a:ea typeface="Arial"/>
                <a:cs typeface="Arial"/>
                <a:sym typeface="Arial"/>
              </a:endParaRPr>
            </a:p>
          </p:txBody>
        </p:sp>
        <p:sp>
          <p:nvSpPr>
            <p:cNvPr id="145" name="Google Shape;145;p7"/>
            <p:cNvSpPr/>
            <p:nvPr/>
          </p:nvSpPr>
          <p:spPr>
            <a:xfrm>
              <a:off x="3624156" y="972384"/>
              <a:ext cx="422196" cy="327068"/>
            </a:xfrm>
            <a:prstGeom prst="rightArrow">
              <a:avLst>
                <a:gd name="adj1" fmla="val 60000"/>
                <a:gd name="adj2" fmla="val 50000"/>
              </a:avLst>
            </a:prstGeom>
            <a:solidFill>
              <a:srgbClr val="A9AB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7"/>
            <p:cNvSpPr txBox="1"/>
            <p:nvPr/>
          </p:nvSpPr>
          <p:spPr>
            <a:xfrm>
              <a:off x="3624156" y="1037798"/>
              <a:ext cx="324076" cy="196240"/>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800"/>
                <a:buFont typeface="Arial"/>
                <a:buNone/>
              </a:pPr>
              <a:endParaRPr sz="800" b="0" i="0" u="none" strike="noStrike" cap="none">
                <a:solidFill>
                  <a:schemeClr val="lt1"/>
                </a:solidFill>
                <a:latin typeface="Arial"/>
                <a:ea typeface="Arial"/>
                <a:cs typeface="Arial"/>
                <a:sym typeface="Arial"/>
              </a:endParaRPr>
            </a:p>
          </p:txBody>
        </p:sp>
        <p:sp>
          <p:nvSpPr>
            <p:cNvPr id="147" name="Google Shape;147;p7"/>
            <p:cNvSpPr/>
            <p:nvPr/>
          </p:nvSpPr>
          <p:spPr>
            <a:xfrm>
              <a:off x="4221604" y="947392"/>
              <a:ext cx="1313681" cy="565578"/>
            </a:xfrm>
            <a:prstGeom prst="roundRect">
              <a:avLst>
                <a:gd name="adj" fmla="val 10000"/>
              </a:avLst>
            </a:prstGeom>
            <a:solidFill>
              <a:srgbClr val="212C74"/>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7"/>
            <p:cNvSpPr txBox="1"/>
            <p:nvPr/>
          </p:nvSpPr>
          <p:spPr>
            <a:xfrm>
              <a:off x="4221604" y="947392"/>
              <a:ext cx="1313681" cy="377052"/>
            </a:xfrm>
            <a:prstGeom prst="rect">
              <a:avLst/>
            </a:prstGeom>
            <a:noFill/>
            <a:ln>
              <a:noFill/>
            </a:ln>
          </p:spPr>
          <p:txBody>
            <a:bodyPr spcFirstLastPara="1" wrap="square" lIns="71100" tIns="71100" rIns="71100" bIns="38100" anchor="t" anchorCtr="0">
              <a:noAutofit/>
            </a:bodyPr>
            <a:lstStyle/>
            <a:p>
              <a:pPr marL="0" marR="0" lvl="0" indent="0" algn="l" rtl="0">
                <a:lnSpc>
                  <a:spcPct val="90000"/>
                </a:lnSpc>
                <a:spcBef>
                  <a:spcPts val="0"/>
                </a:spcBef>
                <a:spcAft>
                  <a:spcPts val="0"/>
                </a:spcAft>
                <a:buClr>
                  <a:srgbClr val="000000"/>
                </a:buClr>
                <a:buSzPts val="1000"/>
                <a:buFont typeface="Arial"/>
                <a:buNone/>
              </a:pPr>
              <a:r>
                <a:rPr lang="en" sz="1000" b="0" i="0" u="none" strike="noStrike" cap="none">
                  <a:solidFill>
                    <a:schemeClr val="lt1"/>
                  </a:solidFill>
                  <a:latin typeface="Arial"/>
                  <a:ea typeface="Arial"/>
                  <a:cs typeface="Arial"/>
                  <a:sym typeface="Arial"/>
                </a:rPr>
                <a:t>Research Data</a:t>
              </a:r>
              <a:endParaRPr sz="1000" b="0" i="0" u="none" strike="noStrike" cap="none">
                <a:solidFill>
                  <a:schemeClr val="lt1"/>
                </a:solidFill>
                <a:latin typeface="Arial"/>
                <a:ea typeface="Arial"/>
                <a:cs typeface="Arial"/>
                <a:sym typeface="Arial"/>
              </a:endParaRPr>
            </a:p>
          </p:txBody>
        </p:sp>
        <p:sp>
          <p:nvSpPr>
            <p:cNvPr id="149" name="Google Shape;149;p7"/>
            <p:cNvSpPr/>
            <p:nvPr/>
          </p:nvSpPr>
          <p:spPr>
            <a:xfrm>
              <a:off x="4490672" y="1324444"/>
              <a:ext cx="1313681" cy="576000"/>
            </a:xfrm>
            <a:prstGeom prst="roundRect">
              <a:avLst>
                <a:gd name="adj" fmla="val 10000"/>
              </a:avLst>
            </a:prstGeom>
            <a:solidFill>
              <a:schemeClr val="lt1">
                <a:alpha val="89803"/>
              </a:schemeClr>
            </a:solidFill>
            <a:ln w="25400" cap="flat" cmpd="sng">
              <a:solidFill>
                <a:srgbClr val="212C7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7"/>
            <p:cNvSpPr txBox="1"/>
            <p:nvPr/>
          </p:nvSpPr>
          <p:spPr>
            <a:xfrm>
              <a:off x="4507542" y="1341314"/>
              <a:ext cx="1279941" cy="542260"/>
            </a:xfrm>
            <a:prstGeom prst="rect">
              <a:avLst/>
            </a:prstGeom>
            <a:noFill/>
            <a:ln>
              <a:noFill/>
            </a:ln>
          </p:spPr>
          <p:txBody>
            <a:bodyPr spcFirstLastPara="1" wrap="square" lIns="71100" tIns="71100" rIns="71100" bIns="71100" anchor="t" anchorCtr="0">
              <a:noAutofit/>
            </a:bodyPr>
            <a:lstStyle/>
            <a:p>
              <a:pPr marL="57150" marR="0" lvl="1" indent="-63500" algn="l" rtl="0">
                <a:lnSpc>
                  <a:spcPct val="90000"/>
                </a:lnSpc>
                <a:spcBef>
                  <a:spcPts val="0"/>
                </a:spcBef>
                <a:spcAft>
                  <a:spcPts val="0"/>
                </a:spcAft>
                <a:buClr>
                  <a:srgbClr val="000000"/>
                </a:buClr>
                <a:buSzPts val="1000"/>
                <a:buFont typeface="Arial"/>
                <a:buChar char="•"/>
              </a:pPr>
              <a:r>
                <a:rPr lang="en" sz="1000" b="0" i="0" u="none" strike="noStrike" cap="none">
                  <a:solidFill>
                    <a:srgbClr val="000000"/>
                  </a:solidFill>
                  <a:latin typeface="Arial"/>
                  <a:ea typeface="Arial"/>
                  <a:cs typeface="Arial"/>
                  <a:sym typeface="Arial"/>
                </a:rPr>
                <a:t>Open Data</a:t>
              </a:r>
              <a:endParaRPr sz="1000" b="0" i="0" u="none" strike="noStrike" cap="none">
                <a:solidFill>
                  <a:srgbClr val="000000"/>
                </a:solidFill>
                <a:latin typeface="Arial"/>
                <a:ea typeface="Arial"/>
                <a:cs typeface="Arial"/>
                <a:sym typeface="Arial"/>
              </a:endParaRPr>
            </a:p>
          </p:txBody>
        </p:sp>
        <p:sp>
          <p:nvSpPr>
            <p:cNvPr id="151" name="Google Shape;151;p7"/>
            <p:cNvSpPr/>
            <p:nvPr/>
          </p:nvSpPr>
          <p:spPr>
            <a:xfrm>
              <a:off x="5734436" y="972384"/>
              <a:ext cx="422196" cy="327068"/>
            </a:xfrm>
            <a:prstGeom prst="rightArrow">
              <a:avLst>
                <a:gd name="adj1" fmla="val 60000"/>
                <a:gd name="adj2" fmla="val 50000"/>
              </a:avLst>
            </a:prstGeom>
            <a:solidFill>
              <a:srgbClr val="A9AB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7"/>
            <p:cNvSpPr txBox="1"/>
            <p:nvPr/>
          </p:nvSpPr>
          <p:spPr>
            <a:xfrm>
              <a:off x="5734436" y="1037798"/>
              <a:ext cx="324076" cy="196240"/>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800"/>
                <a:buFont typeface="Arial"/>
                <a:buNone/>
              </a:pPr>
              <a:endParaRPr sz="800" b="0" i="0" u="none" strike="noStrike" cap="none">
                <a:solidFill>
                  <a:schemeClr val="lt1"/>
                </a:solidFill>
                <a:latin typeface="Arial"/>
                <a:ea typeface="Arial"/>
                <a:cs typeface="Arial"/>
                <a:sym typeface="Arial"/>
              </a:endParaRPr>
            </a:p>
          </p:txBody>
        </p:sp>
        <p:sp>
          <p:nvSpPr>
            <p:cNvPr id="153" name="Google Shape;153;p7"/>
            <p:cNvSpPr/>
            <p:nvPr/>
          </p:nvSpPr>
          <p:spPr>
            <a:xfrm>
              <a:off x="6331884" y="947392"/>
              <a:ext cx="1313681" cy="565578"/>
            </a:xfrm>
            <a:prstGeom prst="roundRect">
              <a:avLst>
                <a:gd name="adj" fmla="val 10000"/>
              </a:avLst>
            </a:prstGeom>
            <a:solidFill>
              <a:srgbClr val="212C74"/>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7"/>
            <p:cNvSpPr txBox="1"/>
            <p:nvPr/>
          </p:nvSpPr>
          <p:spPr>
            <a:xfrm>
              <a:off x="6331884" y="947392"/>
              <a:ext cx="1313681" cy="377052"/>
            </a:xfrm>
            <a:prstGeom prst="rect">
              <a:avLst/>
            </a:prstGeom>
            <a:noFill/>
            <a:ln>
              <a:noFill/>
            </a:ln>
          </p:spPr>
          <p:txBody>
            <a:bodyPr spcFirstLastPara="1" wrap="square" lIns="71100" tIns="71100" rIns="71100" bIns="38100" anchor="t" anchorCtr="0">
              <a:noAutofit/>
            </a:bodyPr>
            <a:lstStyle/>
            <a:p>
              <a:pPr marL="0" marR="0" lvl="0" indent="0" algn="l" rtl="0">
                <a:lnSpc>
                  <a:spcPct val="90000"/>
                </a:lnSpc>
                <a:spcBef>
                  <a:spcPts val="0"/>
                </a:spcBef>
                <a:spcAft>
                  <a:spcPts val="0"/>
                </a:spcAft>
                <a:buClr>
                  <a:srgbClr val="000000"/>
                </a:buClr>
                <a:buSzPts val="1000"/>
                <a:buFont typeface="Arial"/>
                <a:buNone/>
              </a:pPr>
              <a:r>
                <a:rPr lang="en" sz="1000" b="0" i="0" u="none" strike="noStrike" cap="none">
                  <a:solidFill>
                    <a:schemeClr val="lt1"/>
                  </a:solidFill>
                  <a:latin typeface="Arial"/>
                  <a:ea typeface="Arial"/>
                  <a:cs typeface="Arial"/>
                  <a:sym typeface="Arial"/>
                </a:rPr>
                <a:t>Scholarly Publishing</a:t>
              </a:r>
              <a:endParaRPr sz="1000" b="0" i="0" u="none" strike="noStrike" cap="none">
                <a:solidFill>
                  <a:schemeClr val="lt1"/>
                </a:solidFill>
                <a:latin typeface="Arial"/>
                <a:ea typeface="Arial"/>
                <a:cs typeface="Arial"/>
                <a:sym typeface="Arial"/>
              </a:endParaRPr>
            </a:p>
          </p:txBody>
        </p:sp>
        <p:sp>
          <p:nvSpPr>
            <p:cNvPr id="155" name="Google Shape;155;p7"/>
            <p:cNvSpPr/>
            <p:nvPr/>
          </p:nvSpPr>
          <p:spPr>
            <a:xfrm>
              <a:off x="6600951" y="1324444"/>
              <a:ext cx="1313681" cy="576000"/>
            </a:xfrm>
            <a:prstGeom prst="roundRect">
              <a:avLst>
                <a:gd name="adj" fmla="val 10000"/>
              </a:avLst>
            </a:prstGeom>
            <a:solidFill>
              <a:schemeClr val="lt1">
                <a:alpha val="89803"/>
              </a:schemeClr>
            </a:solidFill>
            <a:ln w="25400" cap="flat" cmpd="sng">
              <a:solidFill>
                <a:srgbClr val="212C7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7"/>
            <p:cNvSpPr txBox="1"/>
            <p:nvPr/>
          </p:nvSpPr>
          <p:spPr>
            <a:xfrm>
              <a:off x="6617821" y="1341314"/>
              <a:ext cx="1279941" cy="542260"/>
            </a:xfrm>
            <a:prstGeom prst="rect">
              <a:avLst/>
            </a:prstGeom>
            <a:noFill/>
            <a:ln>
              <a:noFill/>
            </a:ln>
          </p:spPr>
          <p:txBody>
            <a:bodyPr spcFirstLastPara="1" wrap="square" lIns="71100" tIns="71100" rIns="71100" bIns="71100" anchor="t" anchorCtr="0">
              <a:noAutofit/>
            </a:bodyPr>
            <a:lstStyle/>
            <a:p>
              <a:pPr marL="57150" marR="0" lvl="1" indent="-63500" algn="l" rtl="0">
                <a:lnSpc>
                  <a:spcPct val="90000"/>
                </a:lnSpc>
                <a:spcBef>
                  <a:spcPts val="0"/>
                </a:spcBef>
                <a:spcAft>
                  <a:spcPts val="0"/>
                </a:spcAft>
                <a:buClr>
                  <a:srgbClr val="000000"/>
                </a:buClr>
                <a:buSzPts val="1000"/>
                <a:buFont typeface="Arial"/>
                <a:buChar char="•"/>
              </a:pPr>
              <a:r>
                <a:rPr lang="en" sz="1000" b="0" i="0" u="none" strike="noStrike" cap="none">
                  <a:solidFill>
                    <a:srgbClr val="000000"/>
                  </a:solidFill>
                  <a:latin typeface="Arial"/>
                  <a:ea typeface="Arial"/>
                  <a:cs typeface="Arial"/>
                  <a:sym typeface="Arial"/>
                </a:rPr>
                <a:t>Open Access</a:t>
              </a:r>
              <a:endParaRPr sz="1000" b="0" i="0" u="none" strike="noStrike" cap="none">
                <a:solidFill>
                  <a:srgbClr val="000000"/>
                </a:solidFill>
                <a:latin typeface="Arial"/>
                <a:ea typeface="Arial"/>
                <a:cs typeface="Arial"/>
                <a:sym typeface="Arial"/>
              </a:endParaRPr>
            </a:p>
          </p:txBody>
        </p:sp>
      </p:grpSp>
      <p:pic>
        <p:nvPicPr>
          <p:cNvPr id="157" name="Google Shape;157;p7" descr="A close-up of a logo&#10;&#10;Description automatically generated"/>
          <p:cNvPicPr preferRelativeResize="0"/>
          <p:nvPr/>
        </p:nvPicPr>
        <p:blipFill rotWithShape="1">
          <a:blip r:embed="rId3">
            <a:alphaModFix/>
          </a:blip>
          <a:srcRect/>
          <a:stretch/>
        </p:blipFill>
        <p:spPr>
          <a:xfrm>
            <a:off x="710890" y="2571750"/>
            <a:ext cx="7506748" cy="255305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8"/>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Module Design</a:t>
            </a:r>
            <a:endParaRPr/>
          </a:p>
        </p:txBody>
      </p:sp>
      <p:sp>
        <p:nvSpPr>
          <p:cNvPr id="163" name="Google Shape;163;p8"/>
          <p:cNvSpPr txBox="1">
            <a:spLocks noGrp="1"/>
          </p:cNvSpPr>
          <p:nvPr>
            <p:ph type="body" idx="4294967295"/>
          </p:nvPr>
        </p:nvSpPr>
        <p:spPr>
          <a:xfrm>
            <a:off x="50642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Research </a:t>
            </a:r>
            <a:r>
              <a:rPr lang="en">
                <a:solidFill>
                  <a:schemeClr val="lt1"/>
                </a:solidFill>
                <a:latin typeface="Arial"/>
                <a:ea typeface="Arial"/>
                <a:cs typeface="Arial"/>
                <a:sym typeface="Arial"/>
              </a:rPr>
              <a:t>🡪 Open </a:t>
            </a:r>
            <a:endParaRPr>
              <a:solidFill>
                <a:schemeClr val="lt1"/>
              </a:solidFill>
            </a:endParaRPr>
          </a:p>
        </p:txBody>
      </p:sp>
      <p:sp>
        <p:nvSpPr>
          <p:cNvPr id="164" name="Google Shape;164;p8"/>
          <p:cNvSpPr txBox="1">
            <a:spLocks noGrp="1"/>
          </p:cNvSpPr>
          <p:nvPr>
            <p:ph type="body" idx="4294967295"/>
          </p:nvPr>
        </p:nvSpPr>
        <p:spPr>
          <a:xfrm>
            <a:off x="3389450"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Research</a:t>
            </a:r>
            <a:endParaRPr>
              <a:solidFill>
                <a:schemeClr val="lt1"/>
              </a:solidFill>
            </a:endParaRPr>
          </a:p>
        </p:txBody>
      </p:sp>
      <p:sp>
        <p:nvSpPr>
          <p:cNvPr id="165" name="Google Shape;165;p8"/>
          <p:cNvSpPr txBox="1">
            <a:spLocks noGrp="1"/>
          </p:cNvSpPr>
          <p:nvPr>
            <p:ph type="body" idx="4294967295"/>
          </p:nvPr>
        </p:nvSpPr>
        <p:spPr>
          <a:xfrm>
            <a:off x="6272475" y="1304875"/>
            <a:ext cx="2494500" cy="46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solidFill>
                  <a:schemeClr val="lt1"/>
                </a:solidFill>
              </a:rPr>
              <a:t>Resource</a:t>
            </a:r>
            <a:endParaRPr>
              <a:solidFill>
                <a:schemeClr val="lt1"/>
              </a:solidFill>
            </a:endParaRPr>
          </a:p>
        </p:txBody>
      </p:sp>
      <p:sp>
        <p:nvSpPr>
          <p:cNvPr id="166" name="Google Shape;166;p8"/>
          <p:cNvSpPr txBox="1"/>
          <p:nvPr/>
        </p:nvSpPr>
        <p:spPr>
          <a:xfrm>
            <a:off x="453599" y="1304875"/>
            <a:ext cx="5525407" cy="2677656"/>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chemeClr val="dk1"/>
                </a:solidFill>
                <a:latin typeface="Roboto"/>
                <a:ea typeface="Roboto"/>
                <a:cs typeface="Roboto"/>
                <a:sym typeface="Roboto"/>
              </a:rPr>
              <a:t>Clearly outlined Learning Outcomes</a:t>
            </a:r>
            <a:endParaRPr/>
          </a:p>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chemeClr val="dk1"/>
                </a:solidFill>
                <a:latin typeface="Roboto"/>
                <a:ea typeface="Roboto"/>
                <a:cs typeface="Roboto"/>
                <a:sym typeface="Roboto"/>
              </a:rPr>
              <a:t>Short and snappy information</a:t>
            </a:r>
            <a:endParaRPr/>
          </a:p>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chemeClr val="dk1"/>
                </a:solidFill>
                <a:latin typeface="Roboto"/>
                <a:ea typeface="Roboto"/>
                <a:cs typeface="Roboto"/>
                <a:sym typeface="Roboto"/>
              </a:rPr>
              <a:t>Authoritative sources</a:t>
            </a:r>
            <a:endParaRPr/>
          </a:p>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chemeClr val="dk1"/>
                </a:solidFill>
                <a:latin typeface="Roboto"/>
                <a:ea typeface="Roboto"/>
                <a:cs typeface="Roboto"/>
                <a:sym typeface="Roboto"/>
              </a:rPr>
              <a:t>Various media types</a:t>
            </a:r>
            <a:endParaRPr/>
          </a:p>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chemeClr val="dk1"/>
                </a:solidFill>
                <a:latin typeface="Roboto"/>
                <a:ea typeface="Roboto"/>
                <a:cs typeface="Roboto"/>
                <a:sym typeface="Roboto"/>
              </a:rPr>
              <a:t>Reuse of open material</a:t>
            </a:r>
            <a:endParaRPr/>
          </a:p>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chemeClr val="dk1"/>
                </a:solidFill>
                <a:latin typeface="Roboto"/>
                <a:ea typeface="Roboto"/>
                <a:cs typeface="Roboto"/>
                <a:sym typeface="Roboto"/>
              </a:rPr>
              <a:t>Knowledge checks </a:t>
            </a:r>
            <a:endParaRPr/>
          </a:p>
          <a:p>
            <a:pPr marL="342900" marR="0" lvl="0" indent="-342900" algn="l" rtl="0">
              <a:lnSpc>
                <a:spcPct val="100000"/>
              </a:lnSpc>
              <a:spcBef>
                <a:spcPts val="0"/>
              </a:spcBef>
              <a:spcAft>
                <a:spcPts val="0"/>
              </a:spcAft>
              <a:buClr>
                <a:srgbClr val="000000"/>
              </a:buClr>
              <a:buSzPts val="2400"/>
              <a:buFont typeface="Arial"/>
              <a:buChar char="•"/>
            </a:pPr>
            <a:r>
              <a:rPr lang="en" sz="2400" b="0" i="0" u="none" strike="noStrike" cap="none">
                <a:solidFill>
                  <a:schemeClr val="dk1"/>
                </a:solidFill>
                <a:latin typeface="Roboto"/>
                <a:ea typeface="Roboto"/>
                <a:cs typeface="Roboto"/>
                <a:sym typeface="Roboto"/>
              </a:rPr>
              <a:t>Interactive components</a:t>
            </a:r>
            <a:endParaRPr sz="2400" b="0" i="0" u="none" strike="noStrike" cap="none">
              <a:solidFill>
                <a:schemeClr val="dk1"/>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9"/>
          <p:cNvSpPr txBox="1">
            <a:spLocks noGrp="1"/>
          </p:cNvSpPr>
          <p:nvPr>
            <p:ph type="ctrTitle"/>
          </p:nvPr>
        </p:nvSpPr>
        <p:spPr>
          <a:xfrm>
            <a:off x="598100" y="1775222"/>
            <a:ext cx="8222100" cy="8388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200"/>
              <a:buNone/>
            </a:pPr>
            <a:r>
              <a:rPr lang="en"/>
              <a:t>The Foundations of </a:t>
            </a:r>
            <a:br>
              <a:rPr lang="en"/>
            </a:br>
            <a:r>
              <a:rPr lang="en"/>
              <a:t>Open Science</a:t>
            </a:r>
            <a:endParaRPr/>
          </a:p>
        </p:txBody>
      </p:sp>
      <p:sp>
        <p:nvSpPr>
          <p:cNvPr id="172" name="Google Shape;172;p9"/>
          <p:cNvSpPr/>
          <p:nvPr/>
        </p:nvSpPr>
        <p:spPr>
          <a:xfrm>
            <a:off x="4874456" y="2194622"/>
            <a:ext cx="2931319" cy="2714625"/>
          </a:xfrm>
          <a:custGeom>
            <a:avLst/>
            <a:gdLst/>
            <a:ahLst/>
            <a:cxnLst/>
            <a:rect l="l" t="t" r="r" b="b"/>
            <a:pathLst>
              <a:path w="5486400" h="5486400" extrusionOk="0">
                <a:moveTo>
                  <a:pt x="0" y="0"/>
                </a:moveTo>
                <a:lnTo>
                  <a:pt x="5486400" y="0"/>
                </a:lnTo>
                <a:lnTo>
                  <a:pt x="5486400" y="5486400"/>
                </a:lnTo>
                <a:lnTo>
                  <a:pt x="0" y="5486400"/>
                </a:lnTo>
                <a:lnTo>
                  <a:pt x="0" y="0"/>
                </a:lnTo>
                <a:close/>
              </a:path>
            </a:pathLst>
          </a:custGeom>
          <a:blipFill rotWithShape="1">
            <a:blip r:embed="rId3">
              <a:alphaModFix/>
            </a:blip>
            <a:stretch>
              <a:fillRect/>
            </a:stretch>
          </a:bli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974</Words>
  <Application>Microsoft Office PowerPoint</Application>
  <PresentationFormat>On-screen Show (16:9)</PresentationFormat>
  <Paragraphs>141</Paragraphs>
  <Slides>17</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Roboto</vt:lpstr>
      <vt:lpstr>Geometric</vt:lpstr>
      <vt:lpstr>The Foundations of Open Science</vt:lpstr>
      <vt:lpstr>Who I Am</vt:lpstr>
      <vt:lpstr>Challenges</vt:lpstr>
      <vt:lpstr>Providing the Answer to a Question Researcher’s Hadn’t Asked</vt:lpstr>
      <vt:lpstr>What I Did</vt:lpstr>
      <vt:lpstr>The Topics</vt:lpstr>
      <vt:lpstr>The Topics</vt:lpstr>
      <vt:lpstr>Module Design</vt:lpstr>
      <vt:lpstr>The Foundations of  Open Science</vt:lpstr>
      <vt:lpstr>Module 1 – Learning Outcomes</vt:lpstr>
      <vt:lpstr>Module 2 – Learning Outcomes</vt:lpstr>
      <vt:lpstr>Module 3 – Learning Outcomes</vt:lpstr>
      <vt:lpstr>Module 4 – Learning Outcomes</vt:lpstr>
      <vt:lpstr>Digital Badge</vt:lpstr>
      <vt:lpstr>What’s Next? - Building Competence</vt:lpstr>
      <vt:lpstr>Takeaways</vt:lpstr>
      <vt:lpstr>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Foundations of Open Science</dc:title>
  <dc:creator>Sinead Hanrahan</dc:creator>
  <cp:lastModifiedBy>Sinead Hanrahan</cp:lastModifiedBy>
  <cp:revision>1</cp:revision>
  <dcterms:modified xsi:type="dcterms:W3CDTF">2024-03-28T14:05:45Z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0x010100F758E2AEAB452247A03C41EC2F37EDCC</vt:lpwstr>
  </property>
</Properties>
</file>